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88E01-1427-4CCF-A1F7-6B7302F97E0F}" type="datetimeFigureOut">
              <a:rPr lang="en-US" smtClean="0"/>
              <a:t>5/29/2018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A26D0-DCE5-4267-955A-B275C01440EA}" type="slidenum">
              <a:rPr lang="en-US" smtClean="0"/>
              <a:t>‹#›</a:t>
            </a:fld>
            <a:endParaRPr lang="en-US"/>
          </a:p>
        </p:txBody>
      </p:sp>
    </p:spTree>
    <p:extLst>
      <p:ext uri="{BB962C8B-B14F-4D97-AF65-F5344CB8AC3E}">
        <p14:creationId xmlns:p14="http://schemas.microsoft.com/office/powerpoint/2010/main" val="47730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BBDE80-2F76-4779-8A79-1BE0CC5C9A33}" type="slidenum">
              <a:rPr lang="en-US" smtClean="0"/>
              <a:t>103</a:t>
            </a:fld>
            <a:endParaRPr lang="en-US"/>
          </a:p>
        </p:txBody>
      </p:sp>
    </p:spTree>
    <p:extLst>
      <p:ext uri="{BB962C8B-B14F-4D97-AF65-F5344CB8AC3E}">
        <p14:creationId xmlns:p14="http://schemas.microsoft.com/office/powerpoint/2010/main" val="2310739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BBDE80-2F76-4779-8A79-1BE0CC5C9A33}" type="slidenum">
              <a:rPr lang="en-US" smtClean="0"/>
              <a:t>104</a:t>
            </a:fld>
            <a:endParaRPr lang="en-US"/>
          </a:p>
        </p:txBody>
      </p:sp>
    </p:spTree>
    <p:extLst>
      <p:ext uri="{BB962C8B-B14F-4D97-AF65-F5344CB8AC3E}">
        <p14:creationId xmlns:p14="http://schemas.microsoft.com/office/powerpoint/2010/main" val="164243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B9ECBD-DB47-48D1-87ED-3715F585D4B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1786229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B9ECBD-DB47-48D1-87ED-3715F585D4B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382898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B9ECBD-DB47-48D1-87ED-3715F585D4B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3065684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B9ECBD-DB47-48D1-87ED-3715F585D4B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23959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9B9ECBD-DB47-48D1-87ED-3715F585D4B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629475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B9ECBD-DB47-48D1-87ED-3715F585D4B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66855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B9ECBD-DB47-48D1-87ED-3715F585D4BC}" type="datetimeFigureOut">
              <a:rPr lang="en-US" smtClean="0"/>
              <a:t>5/29/2018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1402363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B9ECBD-DB47-48D1-87ED-3715F585D4BC}" type="datetimeFigureOut">
              <a:rPr lang="en-US" smtClean="0"/>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3504684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B9ECBD-DB47-48D1-87ED-3715F585D4BC}" type="datetimeFigureOut">
              <a:rPr lang="en-US" smtClean="0"/>
              <a:t>5/29/2018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2147217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B9ECBD-DB47-48D1-87ED-3715F585D4B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171480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B9ECBD-DB47-48D1-87ED-3715F585D4B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500F5-9081-4A8C-8533-01C74AF4BA81}" type="slidenum">
              <a:rPr lang="en-US" smtClean="0"/>
              <a:t>‹#›</a:t>
            </a:fld>
            <a:endParaRPr lang="en-US"/>
          </a:p>
        </p:txBody>
      </p:sp>
    </p:spTree>
    <p:extLst>
      <p:ext uri="{BB962C8B-B14F-4D97-AF65-F5344CB8AC3E}">
        <p14:creationId xmlns:p14="http://schemas.microsoft.com/office/powerpoint/2010/main" val="226029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9ECBD-DB47-48D1-87ED-3715F585D4BC}" type="datetimeFigureOut">
              <a:rPr lang="en-US" smtClean="0"/>
              <a:t>5/29/2018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500F5-9081-4A8C-8533-01C74AF4BA81}" type="slidenum">
              <a:rPr lang="en-US" smtClean="0"/>
              <a:t>‹#›</a:t>
            </a:fld>
            <a:endParaRPr lang="en-US"/>
          </a:p>
        </p:txBody>
      </p:sp>
    </p:spTree>
    <p:extLst>
      <p:ext uri="{BB962C8B-B14F-4D97-AF65-F5344CB8AC3E}">
        <p14:creationId xmlns:p14="http://schemas.microsoft.com/office/powerpoint/2010/main" val="3996457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NUL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NUL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0.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blog.hackerearth.com/simple-tutorial-svm-parameter-tuning-python-r"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90801" y="1898810"/>
            <a:ext cx="7010400" cy="2092881"/>
          </a:xfrm>
          <a:prstGeom prst="rect">
            <a:avLst/>
          </a:prstGeom>
          <a:noFill/>
        </p:spPr>
        <p:txBody>
          <a:bodyPr wrap="square" rtlCol="0">
            <a:spAutoFit/>
          </a:bodyPr>
          <a:lstStyle/>
          <a:p>
            <a:pPr algn="ctr"/>
            <a:r>
              <a:rPr lang="en-US" sz="4000" b="1" dirty="0"/>
              <a:t>Introduction to </a:t>
            </a:r>
          </a:p>
          <a:p>
            <a:pPr algn="ctr"/>
            <a:r>
              <a:rPr lang="en-US" sz="6600" b="1" dirty="0">
                <a:solidFill>
                  <a:srgbClr val="FF0000"/>
                </a:solidFill>
              </a:rPr>
              <a:t>Machine Learning</a:t>
            </a:r>
            <a:r>
              <a:rPr lang="en-US" sz="4800" b="1" dirty="0">
                <a:solidFill>
                  <a:srgbClr val="FF0000"/>
                </a:solidFill>
              </a:rPr>
              <a:t>  </a:t>
            </a:r>
          </a:p>
          <a:p>
            <a:pPr algn="ctr"/>
            <a:r>
              <a:rPr lang="en-US" sz="2400" b="1" dirty="0"/>
              <a:t>Overview of common algorithms</a:t>
            </a:r>
          </a:p>
        </p:txBody>
      </p:sp>
    </p:spTree>
    <p:extLst>
      <p:ext uri="{BB962C8B-B14F-4D97-AF65-F5344CB8AC3E}">
        <p14:creationId xmlns:p14="http://schemas.microsoft.com/office/powerpoint/2010/main" val="5631658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Visualizing the data</a:t>
            </a:r>
            <a:endParaRPr lang="en-US" sz="3200" dirty="0"/>
          </a:p>
        </p:txBody>
      </p:sp>
      <p:pic>
        <p:nvPicPr>
          <p:cNvPr id="4" name="Picture 3" descr="C:\Users\Kumar Vivek\Desktop\Capture.JP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00200"/>
            <a:ext cx="4419600" cy="3657600"/>
          </a:xfrm>
          <a:prstGeom prst="rect">
            <a:avLst/>
          </a:prstGeom>
          <a:noFill/>
          <a:ln>
            <a:noFill/>
          </a:ln>
        </p:spPr>
      </p:pic>
      <p:pic>
        <p:nvPicPr>
          <p:cNvPr id="5" name="Picture 4" descr="C:\Users\Kumar Vivek\Desktop\Capture.JPG"/>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00200"/>
            <a:ext cx="3657600" cy="3657600"/>
          </a:xfrm>
          <a:prstGeom prst="rect">
            <a:avLst/>
          </a:prstGeom>
          <a:noFill/>
          <a:ln>
            <a:noFill/>
          </a:ln>
        </p:spPr>
      </p:pic>
      <p:sp>
        <p:nvSpPr>
          <p:cNvPr id="6" name="TextBox 5"/>
          <p:cNvSpPr txBox="1"/>
          <p:nvPr/>
        </p:nvSpPr>
        <p:spPr>
          <a:xfrm>
            <a:off x="3091116" y="5410200"/>
            <a:ext cx="2547685" cy="369332"/>
          </a:xfrm>
          <a:prstGeom prst="rect">
            <a:avLst/>
          </a:prstGeom>
          <a:noFill/>
        </p:spPr>
        <p:txBody>
          <a:bodyPr wrap="none" rtlCol="0">
            <a:spAutoFit/>
          </a:bodyPr>
          <a:lstStyle/>
          <a:p>
            <a:r>
              <a:rPr lang="en-US" dirty="0"/>
              <a:t>Linear pattern (negative)</a:t>
            </a:r>
          </a:p>
        </p:txBody>
      </p:sp>
      <p:sp>
        <p:nvSpPr>
          <p:cNvPr id="7" name="TextBox 6"/>
          <p:cNvSpPr txBox="1"/>
          <p:nvPr/>
        </p:nvSpPr>
        <p:spPr>
          <a:xfrm>
            <a:off x="7471644" y="5421868"/>
            <a:ext cx="2129557" cy="369332"/>
          </a:xfrm>
          <a:prstGeom prst="rect">
            <a:avLst/>
          </a:prstGeom>
          <a:noFill/>
        </p:spPr>
        <p:txBody>
          <a:bodyPr wrap="none" rtlCol="0">
            <a:spAutoFit/>
          </a:bodyPr>
          <a:lstStyle/>
          <a:p>
            <a:r>
              <a:rPr lang="en-US" dirty="0"/>
              <a:t>Data with an Outlier</a:t>
            </a:r>
          </a:p>
        </p:txBody>
      </p:sp>
      <p:sp>
        <p:nvSpPr>
          <p:cNvPr id="8" name="TextBox 7"/>
          <p:cNvSpPr txBox="1"/>
          <p:nvPr/>
        </p:nvSpPr>
        <p:spPr>
          <a:xfrm>
            <a:off x="3124201" y="5802868"/>
            <a:ext cx="1606787" cy="369332"/>
          </a:xfrm>
          <a:prstGeom prst="rect">
            <a:avLst/>
          </a:prstGeom>
          <a:noFill/>
        </p:spPr>
        <p:txBody>
          <a:bodyPr wrap="none" rtlCol="0">
            <a:spAutoFit/>
          </a:bodyPr>
          <a:lstStyle/>
          <a:p>
            <a:r>
              <a:rPr lang="en-US" dirty="0"/>
              <a:t>Unequal scales</a:t>
            </a:r>
          </a:p>
        </p:txBody>
      </p:sp>
      <p:sp>
        <p:nvSpPr>
          <p:cNvPr id="9" name="TextBox 8"/>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28732307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Adaptive Boosting – Illustration </a:t>
            </a:r>
          </a:p>
        </p:txBody>
      </p:sp>
      <p:sp>
        <p:nvSpPr>
          <p:cNvPr id="5" name="TextBox 4"/>
          <p:cNvSpPr txBox="1"/>
          <p:nvPr/>
        </p:nvSpPr>
        <p:spPr>
          <a:xfrm>
            <a:off x="955964" y="1413164"/>
            <a:ext cx="10397836" cy="1200329"/>
          </a:xfrm>
          <a:prstGeom prst="rect">
            <a:avLst/>
          </a:prstGeom>
          <a:noFill/>
        </p:spPr>
        <p:txBody>
          <a:bodyPr wrap="square" rtlCol="0">
            <a:spAutoFit/>
          </a:bodyPr>
          <a:lstStyle/>
          <a:p>
            <a:pPr algn="just"/>
            <a:r>
              <a:rPr lang="en-US" dirty="0" smtClean="0"/>
              <a:t>Consider a dummy dataset as shown. X </a:t>
            </a:r>
            <a:r>
              <a:rPr lang="en-US" dirty="0"/>
              <a:t>and Y are independent variables are T is </a:t>
            </a:r>
            <a:r>
              <a:rPr lang="en-US" dirty="0" smtClean="0"/>
              <a:t>the </a:t>
            </a:r>
            <a:r>
              <a:rPr lang="en-US" dirty="0"/>
              <a:t>dependent </a:t>
            </a:r>
            <a:r>
              <a:rPr lang="en-US" dirty="0" smtClean="0"/>
              <a:t>variable.</a:t>
            </a:r>
          </a:p>
          <a:p>
            <a:pPr algn="just"/>
            <a:r>
              <a:rPr lang="en-US" dirty="0" smtClean="0"/>
              <a:t>The complete dataset along with its visualization is given below –</a:t>
            </a:r>
          </a:p>
          <a:p>
            <a:pPr algn="just"/>
            <a:endParaRPr lang="en-US" dirty="0" smtClean="0"/>
          </a:p>
          <a:p>
            <a:endParaRPr lang="en-US" dirty="0"/>
          </a:p>
        </p:txBody>
      </p:sp>
      <p:graphicFrame>
        <p:nvGraphicFramePr>
          <p:cNvPr id="6" name="Table 5"/>
          <p:cNvGraphicFramePr>
            <a:graphicFrameLocks noGrp="1"/>
          </p:cNvGraphicFramePr>
          <p:nvPr>
            <p:extLst/>
          </p:nvPr>
        </p:nvGraphicFramePr>
        <p:xfrm>
          <a:off x="1454727" y="3056843"/>
          <a:ext cx="2805546" cy="1760982"/>
        </p:xfrm>
        <a:graphic>
          <a:graphicData uri="http://schemas.openxmlformats.org/drawingml/2006/table">
            <a:tbl>
              <a:tblPr firstRow="1" firstCol="1" bandRow="1">
                <a:tableStyleId>{5C22544A-7EE6-4342-B048-85BDC9FD1C3A}</a:tableStyleId>
              </a:tblPr>
              <a:tblGrid>
                <a:gridCol w="935182">
                  <a:extLst>
                    <a:ext uri="{9D8B030D-6E8A-4147-A177-3AD203B41FA5}">
                      <a16:colId xmlns:a16="http://schemas.microsoft.com/office/drawing/2014/main" val="62397887"/>
                    </a:ext>
                  </a:extLst>
                </a:gridCol>
                <a:gridCol w="935182">
                  <a:extLst>
                    <a:ext uri="{9D8B030D-6E8A-4147-A177-3AD203B41FA5}">
                      <a16:colId xmlns:a16="http://schemas.microsoft.com/office/drawing/2014/main" val="2434283266"/>
                    </a:ext>
                  </a:extLst>
                </a:gridCol>
                <a:gridCol w="935182">
                  <a:extLst>
                    <a:ext uri="{9D8B030D-6E8A-4147-A177-3AD203B41FA5}">
                      <a16:colId xmlns:a16="http://schemas.microsoft.com/office/drawing/2014/main" val="640618476"/>
                    </a:ext>
                  </a:extLst>
                </a:gridCol>
              </a:tblGrid>
              <a:tr h="284261">
                <a:tc>
                  <a:txBody>
                    <a:bodyPr/>
                    <a:lstStyle/>
                    <a:p>
                      <a:pPr marL="0" marR="0">
                        <a:lnSpc>
                          <a:spcPct val="107000"/>
                        </a:lnSpc>
                        <a:spcBef>
                          <a:spcPts val="0"/>
                        </a:spcBef>
                        <a:spcAft>
                          <a:spcPts val="0"/>
                        </a:spcAft>
                      </a:pPr>
                      <a:r>
                        <a:rPr lang="en-US" sz="1800" dirty="0">
                          <a:solidFill>
                            <a:schemeClr val="tx1"/>
                          </a:solidFill>
                          <a:effectLst/>
                        </a:rPr>
                        <a:t>X</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dirty="0">
                          <a:solidFill>
                            <a:schemeClr val="tx1"/>
                          </a:solidFill>
                          <a:effectLst/>
                        </a:rPr>
                        <a:t>Y</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dirty="0">
                          <a:solidFill>
                            <a:schemeClr val="tx1"/>
                          </a:solidFill>
                          <a:effectLst/>
                        </a:rPr>
                        <a:t>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214013870"/>
                  </a:ext>
                </a:extLst>
              </a:tr>
              <a:tr h="284261">
                <a:tc>
                  <a:txBody>
                    <a:bodyPr/>
                    <a:lstStyle/>
                    <a:p>
                      <a:pPr marL="0" marR="0" algn="r">
                        <a:lnSpc>
                          <a:spcPct val="107000"/>
                        </a:lnSpc>
                        <a:spcBef>
                          <a:spcPts val="0"/>
                        </a:spcBef>
                        <a:spcAft>
                          <a:spcPts val="0"/>
                        </a:spcAft>
                      </a:pPr>
                      <a:r>
                        <a:rPr lang="en-US" sz="1800" dirty="0">
                          <a:solidFill>
                            <a:schemeClr val="tx1"/>
                          </a:solidFill>
                          <a:effectLst/>
                        </a:rPr>
                        <a:t>3</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60000"/>
                        <a:lumOff val="40000"/>
                      </a:schemeClr>
                    </a:solidFill>
                  </a:tcPr>
                </a:tc>
                <a:tc>
                  <a:txBody>
                    <a:bodyPr/>
                    <a:lstStyle/>
                    <a:p>
                      <a:pPr marL="0" marR="0" algn="r">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rPr>
                        <a:t>No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27356087"/>
                  </a:ext>
                </a:extLst>
              </a:tr>
              <a:tr h="284261">
                <a:tc>
                  <a:txBody>
                    <a:bodyPr/>
                    <a:lstStyle/>
                    <a:p>
                      <a:pPr marL="0" marR="0" algn="r">
                        <a:lnSpc>
                          <a:spcPct val="107000"/>
                        </a:lnSpc>
                        <a:spcBef>
                          <a:spcPts val="0"/>
                        </a:spcBef>
                        <a:spcAft>
                          <a:spcPts val="0"/>
                        </a:spcAft>
                      </a:pPr>
                      <a:r>
                        <a:rPr lang="en-US" sz="1800" dirty="0">
                          <a:solidFill>
                            <a:schemeClr val="tx1"/>
                          </a:solidFill>
                          <a:effectLst/>
                        </a:rPr>
                        <a:t>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60000"/>
                        <a:lumOff val="40000"/>
                      </a:schemeClr>
                    </a:solidFill>
                  </a:tcPr>
                </a:tc>
                <a:tc>
                  <a:txBody>
                    <a:bodyPr/>
                    <a:lstStyle/>
                    <a:p>
                      <a:pPr marL="0" marR="0" algn="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rPr>
                        <a:t>Yes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6196218"/>
                  </a:ext>
                </a:extLst>
              </a:tr>
              <a:tr h="284261">
                <a:tc>
                  <a:txBody>
                    <a:bodyPr/>
                    <a:lstStyle/>
                    <a:p>
                      <a:pPr marL="0" marR="0" algn="r">
                        <a:lnSpc>
                          <a:spcPct val="107000"/>
                        </a:lnSpc>
                        <a:spcBef>
                          <a:spcPts val="0"/>
                        </a:spcBef>
                        <a:spcAft>
                          <a:spcPts val="0"/>
                        </a:spcAft>
                      </a:pPr>
                      <a:r>
                        <a:rPr lang="en-US" sz="1800" dirty="0">
                          <a:solidFill>
                            <a:schemeClr val="tx1"/>
                          </a:solidFill>
                          <a:effectLst/>
                        </a:rPr>
                        <a:t>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60000"/>
                        <a:lumOff val="40000"/>
                      </a:schemeClr>
                    </a:solidFill>
                  </a:tcPr>
                </a:tc>
                <a:tc>
                  <a:txBody>
                    <a:bodyPr/>
                    <a:lstStyle/>
                    <a:p>
                      <a:pPr marL="0" marR="0" algn="r">
                        <a:lnSpc>
                          <a:spcPct val="107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rPr>
                        <a:t>Yes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81088270"/>
                  </a:ext>
                </a:extLst>
              </a:tr>
              <a:tr h="284261">
                <a:tc>
                  <a:txBody>
                    <a:bodyPr/>
                    <a:lstStyle/>
                    <a:p>
                      <a:pPr marL="0" marR="0" algn="r">
                        <a:lnSpc>
                          <a:spcPct val="107000"/>
                        </a:lnSpc>
                        <a:spcBef>
                          <a:spcPts val="0"/>
                        </a:spcBef>
                        <a:spcAft>
                          <a:spcPts val="0"/>
                        </a:spcAft>
                      </a:pPr>
                      <a:r>
                        <a:rPr lang="en-US" sz="1800" dirty="0">
                          <a:solidFill>
                            <a:schemeClr val="tx1"/>
                          </a:solidFill>
                          <a:effectLst/>
                        </a:rPr>
                        <a:t>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60000"/>
                        <a:lumOff val="40000"/>
                      </a:schemeClr>
                    </a:solidFill>
                  </a:tcPr>
                </a:tc>
                <a:tc>
                  <a:txBody>
                    <a:bodyPr/>
                    <a:lstStyle/>
                    <a:p>
                      <a:pPr marL="0" marR="0" algn="r">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rPr>
                        <a:t>Yes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00730573"/>
                  </a:ext>
                </a:extLst>
              </a:tr>
              <a:tr h="284261">
                <a:tc>
                  <a:txBody>
                    <a:bodyPr/>
                    <a:lstStyle/>
                    <a:p>
                      <a:pPr marL="0" marR="0" algn="r">
                        <a:lnSpc>
                          <a:spcPct val="107000"/>
                        </a:lnSpc>
                        <a:spcBef>
                          <a:spcPts val="0"/>
                        </a:spcBef>
                        <a:spcAft>
                          <a:spcPts val="0"/>
                        </a:spcAft>
                      </a:pPr>
                      <a:r>
                        <a:rPr lang="en-US" sz="1800" dirty="0">
                          <a:solidFill>
                            <a:schemeClr val="tx1"/>
                          </a:solidFill>
                          <a:effectLst/>
                        </a:rPr>
                        <a:t>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60000"/>
                        <a:lumOff val="40000"/>
                      </a:schemeClr>
                    </a:solidFill>
                  </a:tcPr>
                </a:tc>
                <a:tc>
                  <a:txBody>
                    <a:bodyPr/>
                    <a:lstStyle/>
                    <a:p>
                      <a:pPr marL="0" marR="0" algn="r">
                        <a:lnSpc>
                          <a:spcPct val="107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rPr>
                        <a:t>Yes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09920398"/>
                  </a:ext>
                </a:extLst>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945" y="2145836"/>
            <a:ext cx="4840689" cy="4531410"/>
          </a:xfrm>
          <a:prstGeom prst="rect">
            <a:avLst/>
          </a:prstGeom>
        </p:spPr>
      </p:pic>
    </p:spTree>
    <p:extLst>
      <p:ext uri="{BB962C8B-B14F-4D97-AF65-F5344CB8AC3E}">
        <p14:creationId xmlns:p14="http://schemas.microsoft.com/office/powerpoint/2010/main" val="19815387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Adaptive Boosting – Steps</a:t>
            </a:r>
          </a:p>
        </p:txBody>
      </p:sp>
      <p:sp>
        <p:nvSpPr>
          <p:cNvPr id="5" name="Rectangle 4"/>
          <p:cNvSpPr/>
          <p:nvPr/>
        </p:nvSpPr>
        <p:spPr>
          <a:xfrm>
            <a:off x="838200" y="1511821"/>
            <a:ext cx="10716491" cy="1084015"/>
          </a:xfrm>
          <a:prstGeom prst="rect">
            <a:avLst/>
          </a:prstGeom>
        </p:spPr>
        <p:txBody>
          <a:bodyPr wrap="square">
            <a:spAutoFit/>
          </a:bodyPr>
          <a:lstStyle/>
          <a:p>
            <a:pPr>
              <a:lnSpc>
                <a:spcPct val="107000"/>
              </a:lnSpc>
              <a:spcAft>
                <a:spcPts val="800"/>
              </a:spcAft>
            </a:pPr>
            <a:r>
              <a:rPr lang="en-US" b="1" dirty="0">
                <a:latin typeface="+mj-lt"/>
                <a:ea typeface="Calibri" panose="020F0502020204030204" pitchFamily="34" charset="0"/>
                <a:cs typeface="Times New Roman" panose="02020603050405020304" pitchFamily="18" charset="0"/>
              </a:rPr>
              <a:t>Step 1 –</a:t>
            </a:r>
            <a:endParaRPr lang="en-US" b="1" dirty="0" smtClean="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n-US" dirty="0">
                <a:latin typeface="+mj-lt"/>
                <a:ea typeface="Calibri" panose="020F0502020204030204" pitchFamily="34" charset="0"/>
                <a:cs typeface="Times New Roman" panose="02020603050405020304" pitchFamily="18" charset="0"/>
              </a:rPr>
              <a:t>Initialize equal weights to all training points. Since we’ve 5 data points, therefore each data point get assigned with an equal weight of 0.2. </a:t>
            </a:r>
            <a:endParaRPr lang="en-US" dirty="0">
              <a:effectLst/>
              <a:latin typeface="+mj-l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4488872" y="3137843"/>
              <a:ext cx="2542310" cy="1760982"/>
            </p:xfrm>
            <a:graphic>
              <a:graphicData uri="http://schemas.openxmlformats.org/drawingml/2006/table">
                <a:tbl>
                  <a:tblPr firstRow="1" firstCol="1" bandRow="1">
                    <a:tableStyleId>{5C22544A-7EE6-4342-B048-85BDC9FD1C3A}</a:tableStyleId>
                  </a:tblPr>
                  <a:tblGrid>
                    <a:gridCol w="1271155">
                      <a:extLst>
                        <a:ext uri="{9D8B030D-6E8A-4147-A177-3AD203B41FA5}">
                          <a16:colId xmlns:a16="http://schemas.microsoft.com/office/drawing/2014/main" val="2517887526"/>
                        </a:ext>
                      </a:extLst>
                    </a:gridCol>
                    <a:gridCol w="1271155">
                      <a:extLst>
                        <a:ext uri="{9D8B030D-6E8A-4147-A177-3AD203B41FA5}">
                          <a16:colId xmlns:a16="http://schemas.microsoft.com/office/drawing/2014/main" val="1810469388"/>
                        </a:ext>
                      </a:extLst>
                    </a:gridCol>
                  </a:tblGrid>
                  <a:tr h="170072">
                    <a:tc>
                      <a:txBody>
                        <a:bodyPr/>
                        <a:lstStyle/>
                        <a:p>
                          <a:pPr marL="0" marR="0">
                            <a:lnSpc>
                              <a:spcPct val="107000"/>
                            </a:lnSpc>
                            <a:spcBef>
                              <a:spcPts val="0"/>
                            </a:spcBef>
                            <a:spcAft>
                              <a:spcPts val="0"/>
                            </a:spcAft>
                          </a:pPr>
                          <a:r>
                            <a:rPr lang="en-US" sz="1800" dirty="0">
                              <a:solidFill>
                                <a:schemeClr val="tx1"/>
                              </a:solidFill>
                              <a:effectLst/>
                            </a:rPr>
                            <a:t>Weights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dirty="0">
                              <a:solidFill>
                                <a:schemeClr val="tx1"/>
                              </a:solidFill>
                              <a:effectLst/>
                            </a:rPr>
                            <a:t>Iteration 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716976806"/>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3185192"/>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B</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1637219"/>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1891739"/>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3840232"/>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5285935"/>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612068815"/>
                  </p:ext>
                </p:extLst>
              </p:nvPr>
            </p:nvGraphicFramePr>
            <p:xfrm>
              <a:off x="4488872" y="3137843"/>
              <a:ext cx="2542310" cy="1760982"/>
            </p:xfrm>
            <a:graphic>
              <a:graphicData uri="http://schemas.openxmlformats.org/drawingml/2006/table">
                <a:tbl>
                  <a:tblPr firstRow="1" firstCol="1" bandRow="1">
                    <a:tableStyleId>{5C22544A-7EE6-4342-B048-85BDC9FD1C3A}</a:tableStyleId>
                  </a:tblPr>
                  <a:tblGrid>
                    <a:gridCol w="1271155">
                      <a:extLst>
                        <a:ext uri="{9D8B030D-6E8A-4147-A177-3AD203B41FA5}">
                          <a16:colId xmlns:a16="http://schemas.microsoft.com/office/drawing/2014/main" val="2517887526"/>
                        </a:ext>
                      </a:extLst>
                    </a:gridCol>
                    <a:gridCol w="1271155">
                      <a:extLst>
                        <a:ext uri="{9D8B030D-6E8A-4147-A177-3AD203B41FA5}">
                          <a16:colId xmlns:a16="http://schemas.microsoft.com/office/drawing/2014/main" val="1810469388"/>
                        </a:ext>
                      </a:extLst>
                    </a:gridCol>
                  </a:tblGrid>
                  <a:tr h="293497">
                    <a:tc>
                      <a:txBody>
                        <a:bodyPr/>
                        <a:lstStyle/>
                        <a:p>
                          <a:pPr marL="0" marR="0">
                            <a:lnSpc>
                              <a:spcPct val="107000"/>
                            </a:lnSpc>
                            <a:spcBef>
                              <a:spcPts val="0"/>
                            </a:spcBef>
                            <a:spcAft>
                              <a:spcPts val="0"/>
                            </a:spcAft>
                          </a:pPr>
                          <a:r>
                            <a:rPr lang="en-US" sz="1800" dirty="0">
                              <a:solidFill>
                                <a:schemeClr val="tx1"/>
                              </a:solidFill>
                              <a:effectLst/>
                            </a:rPr>
                            <a:t>Weights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dirty="0">
                              <a:solidFill>
                                <a:schemeClr val="tx1"/>
                              </a:solidFill>
                              <a:effectLst/>
                            </a:rPr>
                            <a:t>Iteration 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716976806"/>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2"/>
                          <a:stretch>
                            <a:fillRect l="-100478" t="-120408" r="-1914" b="-436735"/>
                          </a:stretch>
                        </a:blipFill>
                      </a:tcPr>
                    </a:tc>
                    <a:extLst>
                      <a:ext uri="{0D108BD9-81ED-4DB2-BD59-A6C34878D82A}">
                        <a16:rowId xmlns:a16="http://schemas.microsoft.com/office/drawing/2014/main" val="843185192"/>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B</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2"/>
                          <a:stretch>
                            <a:fillRect l="-100478" t="-225000" r="-1914" b="-345833"/>
                          </a:stretch>
                        </a:blipFill>
                      </a:tcPr>
                    </a:tc>
                    <a:extLst>
                      <a:ext uri="{0D108BD9-81ED-4DB2-BD59-A6C34878D82A}">
                        <a16:rowId xmlns:a16="http://schemas.microsoft.com/office/drawing/2014/main" val="1771637219"/>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2"/>
                          <a:stretch>
                            <a:fillRect l="-100478" t="-325000" r="-1914" b="-245833"/>
                          </a:stretch>
                        </a:blipFill>
                      </a:tcPr>
                    </a:tc>
                    <a:extLst>
                      <a:ext uri="{0D108BD9-81ED-4DB2-BD59-A6C34878D82A}">
                        <a16:rowId xmlns:a16="http://schemas.microsoft.com/office/drawing/2014/main" val="4091891739"/>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2"/>
                          <a:stretch>
                            <a:fillRect l="-100478" t="-416327" r="-1914" b="-140816"/>
                          </a:stretch>
                        </a:blipFill>
                      </a:tcPr>
                    </a:tc>
                    <a:extLst>
                      <a:ext uri="{0D108BD9-81ED-4DB2-BD59-A6C34878D82A}">
                        <a16:rowId xmlns:a16="http://schemas.microsoft.com/office/drawing/2014/main" val="4153840232"/>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2"/>
                          <a:stretch>
                            <a:fillRect l="-100478" t="-527083" r="-1914" b="-43750"/>
                          </a:stretch>
                        </a:blipFill>
                      </a:tcPr>
                    </a:tc>
                    <a:extLst>
                      <a:ext uri="{0D108BD9-81ED-4DB2-BD59-A6C34878D82A}">
                        <a16:rowId xmlns:a16="http://schemas.microsoft.com/office/drawing/2014/main" val="3655285935"/>
                      </a:ext>
                    </a:extLst>
                  </a:tr>
                </a:tbl>
              </a:graphicData>
            </a:graphic>
          </p:graphicFrame>
        </mc:Fallback>
      </mc:AlternateContent>
    </p:spTree>
    <p:extLst>
      <p:ext uri="{BB962C8B-B14F-4D97-AF65-F5344CB8AC3E}">
        <p14:creationId xmlns:p14="http://schemas.microsoft.com/office/powerpoint/2010/main" val="11720127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199" y="1252157"/>
            <a:ext cx="9899073" cy="787652"/>
          </a:xfrm>
          <a:prstGeom prst="rect">
            <a:avLst/>
          </a:prstGeom>
        </p:spPr>
        <p:txBody>
          <a:bodyPr wrap="square">
            <a:spAutoFit/>
          </a:bodyPr>
          <a:lstStyle/>
          <a:p>
            <a:pPr>
              <a:lnSpc>
                <a:spcPct val="107000"/>
              </a:lnSpc>
              <a:spcAft>
                <a:spcPts val="800"/>
              </a:spcAft>
            </a:pPr>
            <a:r>
              <a:rPr lang="en-US" b="1" dirty="0">
                <a:latin typeface="+mj-lt"/>
                <a:ea typeface="Calibri" panose="020F0502020204030204" pitchFamily="34" charset="0"/>
                <a:cs typeface="Times New Roman" panose="02020603050405020304" pitchFamily="18" charset="0"/>
              </a:rPr>
              <a:t>Step 2 –</a:t>
            </a:r>
            <a:endParaRPr lang="en-US" b="1" dirty="0" smtClean="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n-US" dirty="0">
                <a:latin typeface="+mj-lt"/>
                <a:ea typeface="Calibri" panose="020F0502020204030204" pitchFamily="34" charset="0"/>
                <a:cs typeface="Times New Roman" panose="02020603050405020304" pitchFamily="18" charset="0"/>
              </a:rPr>
              <a:t>Defining the classifier boundaries and misclassified points corresponding to them: </a:t>
            </a:r>
            <a:endParaRPr lang="en-US" dirty="0">
              <a:effectLst/>
              <a:latin typeface="+mj-lt"/>
              <a:ea typeface="Calibri" panose="020F0502020204030204" pitchFamily="34" charset="0"/>
              <a:cs typeface="Times New Roman" panose="02020603050405020304" pitchFamily="18" charset="0"/>
            </a:endParaRPr>
          </a:p>
        </p:txBody>
      </p:sp>
      <p:sp>
        <p:nvSpPr>
          <p:cNvPr id="5"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Adaptive Boosting – Steps</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838199" y="2322152"/>
              <a:ext cx="10515598" cy="3473220"/>
            </p:xfrm>
            <a:graphic>
              <a:graphicData uri="http://schemas.openxmlformats.org/drawingml/2006/table">
                <a:tbl>
                  <a:tblPr firstRow="1" firstCol="1" bandRow="1">
                    <a:tableStyleId>{5C22544A-7EE6-4342-B048-85BDC9FD1C3A}</a:tableStyleId>
                  </a:tblPr>
                  <a:tblGrid>
                    <a:gridCol w="949034">
                      <a:extLst>
                        <a:ext uri="{9D8B030D-6E8A-4147-A177-3AD203B41FA5}">
                          <a16:colId xmlns:a16="http://schemas.microsoft.com/office/drawing/2014/main" val="3731381241"/>
                        </a:ext>
                      </a:extLst>
                    </a:gridCol>
                    <a:gridCol w="1842655">
                      <a:extLst>
                        <a:ext uri="{9D8B030D-6E8A-4147-A177-3AD203B41FA5}">
                          <a16:colId xmlns:a16="http://schemas.microsoft.com/office/drawing/2014/main" val="3908879161"/>
                        </a:ext>
                      </a:extLst>
                    </a:gridCol>
                    <a:gridCol w="1856509">
                      <a:extLst>
                        <a:ext uri="{9D8B030D-6E8A-4147-A177-3AD203B41FA5}">
                          <a16:colId xmlns:a16="http://schemas.microsoft.com/office/drawing/2014/main" val="4267069758"/>
                        </a:ext>
                      </a:extLst>
                    </a:gridCol>
                    <a:gridCol w="1773382">
                      <a:extLst>
                        <a:ext uri="{9D8B030D-6E8A-4147-A177-3AD203B41FA5}">
                          <a16:colId xmlns:a16="http://schemas.microsoft.com/office/drawing/2014/main" val="2542086565"/>
                        </a:ext>
                      </a:extLst>
                    </a:gridCol>
                    <a:gridCol w="4094018">
                      <a:extLst>
                        <a:ext uri="{9D8B030D-6E8A-4147-A177-3AD203B41FA5}">
                          <a16:colId xmlns:a16="http://schemas.microsoft.com/office/drawing/2014/main" val="895697111"/>
                        </a:ext>
                      </a:extLst>
                    </a:gridCol>
                  </a:tblGrid>
                  <a:tr h="188959">
                    <a:tc>
                      <a:txBody>
                        <a:bodyPr/>
                        <a:lstStyle/>
                        <a:p>
                          <a:pPr marL="0" marR="0">
                            <a:lnSpc>
                              <a:spcPct val="107000"/>
                            </a:lnSpc>
                            <a:spcBef>
                              <a:spcPts val="0"/>
                            </a:spcBef>
                            <a:spcAft>
                              <a:spcPts val="0"/>
                            </a:spcAft>
                          </a:pPr>
                          <a:r>
                            <a:rPr lang="en-US" sz="1600" dirty="0">
                              <a:solidFill>
                                <a:schemeClr val="tx1"/>
                              </a:solidFill>
                              <a:effectLst/>
                            </a:rPr>
                            <a:t>Iteration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Classifier boundary</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Misclassified points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Error rate (</a:t>
                          </a:r>
                          <a14:m>
                            <m:oMath xmlns:m="http://schemas.openxmlformats.org/officeDocument/2006/math">
                              <m:r>
                                <a:rPr lang="en-US" sz="1600">
                                  <a:solidFill>
                                    <a:schemeClr val="tx1"/>
                                  </a:solidFill>
                                  <a:effectLst/>
                                  <a:latin typeface="Cambria Math" panose="02040503050406030204" pitchFamily="18" charset="0"/>
                                </a:rPr>
                                <m:t>𝜺</m:t>
                              </m:r>
                            </m:oMath>
                          </a14:m>
                          <a:r>
                            <a:rPr lang="en-US" sz="1600" dirty="0">
                              <a:solidFill>
                                <a:schemeClr val="tx1"/>
                              </a:solidFill>
                              <a:effectLst/>
                            </a:rPr>
                            <a: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Comment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070309968"/>
                      </a:ext>
                    </a:extLst>
                  </a:tr>
                  <a:tr h="1889587">
                    <a:tc rowSpan="2">
                      <a:txBody>
                        <a:bodyPr/>
                        <a:lstStyle/>
                        <a:p>
                          <a:pPr marL="0" marR="0">
                            <a:lnSpc>
                              <a:spcPct val="107000"/>
                            </a:lnSpc>
                            <a:spcBef>
                              <a:spcPts val="0"/>
                            </a:spcBef>
                            <a:spcAft>
                              <a:spcPts val="0"/>
                            </a:spcAft>
                          </a:pPr>
                          <a:r>
                            <a:rPr lang="en-US" sz="1600" dirty="0">
                              <a:solidFill>
                                <a:schemeClr val="tx1"/>
                              </a:solidFill>
                              <a:effectLst/>
                            </a:rPr>
                            <a:t>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effectLst/>
                            </a:rPr>
                            <a:t>X&gt;=2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A C 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0.6</m:t>
                                </m:r>
                              </m:oMath>
                            </m:oMathPara>
                          </a14:m>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Considering all the points greater than or equal to 2 in the category of 1 and 0 for the rest.</a:t>
                          </a:r>
                        </a:p>
                        <a:p>
                          <a:pPr marL="0" marR="0">
                            <a:lnSpc>
                              <a:spcPct val="107000"/>
                            </a:lnSpc>
                            <a:spcBef>
                              <a:spcPts val="0"/>
                            </a:spcBef>
                            <a:spcAft>
                              <a:spcPts val="0"/>
                            </a:spcAft>
                          </a:pPr>
                          <a:r>
                            <a:rPr lang="en-US" sz="1600">
                              <a:effectLst/>
                            </a:rPr>
                            <a:t> </a:t>
                          </a:r>
                        </a:p>
                        <a:p>
                          <a:pPr marL="0" marR="0">
                            <a:lnSpc>
                              <a:spcPct val="107000"/>
                            </a:lnSpc>
                            <a:spcBef>
                              <a:spcPts val="0"/>
                            </a:spcBef>
                            <a:spcAft>
                              <a:spcPts val="0"/>
                            </a:spcAft>
                          </a:pPr>
                          <a:r>
                            <a:rPr lang="en-US" sz="1600">
                              <a:effectLst/>
                            </a:rPr>
                            <a:t>A and D: are misclassified as 0</a:t>
                          </a:r>
                        </a:p>
                        <a:p>
                          <a:pPr marL="0" marR="0">
                            <a:lnSpc>
                              <a:spcPct val="107000"/>
                            </a:lnSpc>
                            <a:spcBef>
                              <a:spcPts val="0"/>
                            </a:spcBef>
                            <a:spcAft>
                              <a:spcPts val="0"/>
                            </a:spcAft>
                          </a:pPr>
                          <a:r>
                            <a:rPr lang="en-US" sz="1600">
                              <a:effectLst/>
                            </a:rPr>
                            <a:t>C: is misclassified as 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1811941"/>
                      </a:ext>
                    </a:extLst>
                  </a:tr>
                  <a:tr h="1322711">
                    <a:tc vMerge="1">
                      <a:txBody>
                        <a:bodyPr/>
                        <a:lstStyle/>
                        <a:p>
                          <a:endParaRPr lang="en-US"/>
                        </a:p>
                      </a:txBody>
                      <a:tcPr/>
                    </a:tc>
                    <a:tc>
                      <a:txBody>
                        <a:bodyPr/>
                        <a:lstStyle/>
                        <a:p>
                          <a:pPr marL="0" marR="0">
                            <a:lnSpc>
                              <a:spcPct val="107000"/>
                            </a:lnSpc>
                            <a:spcBef>
                              <a:spcPts val="0"/>
                            </a:spcBef>
                            <a:spcAft>
                              <a:spcPts val="0"/>
                            </a:spcAft>
                          </a:pPr>
                          <a:r>
                            <a:rPr lang="en-US" sz="1600">
                              <a:effectLst/>
                            </a:rPr>
                            <a:t>X&lt;2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B 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0.4</m:t>
                                </m:r>
                              </m:oMath>
                            </m:oMathPara>
                          </a14:m>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Considering all the points less than 2 in the category of 1 and 0 for the rest.</a:t>
                          </a:r>
                        </a:p>
                        <a:p>
                          <a:pPr marL="0" marR="0">
                            <a:lnSpc>
                              <a:spcPct val="107000"/>
                            </a:lnSpc>
                            <a:spcBef>
                              <a:spcPts val="0"/>
                            </a:spcBef>
                            <a:spcAft>
                              <a:spcPts val="0"/>
                            </a:spcAft>
                          </a:pPr>
                          <a:r>
                            <a:rPr lang="en-US" sz="1600" dirty="0">
                              <a:effectLst/>
                            </a:rPr>
                            <a:t> </a:t>
                          </a:r>
                        </a:p>
                        <a:p>
                          <a:pPr marL="0" marR="0">
                            <a:lnSpc>
                              <a:spcPct val="107000"/>
                            </a:lnSpc>
                            <a:spcBef>
                              <a:spcPts val="0"/>
                            </a:spcBef>
                            <a:spcAft>
                              <a:spcPts val="0"/>
                            </a:spcAft>
                          </a:pPr>
                          <a:r>
                            <a:rPr lang="en-US" sz="1600" dirty="0">
                              <a:effectLst/>
                            </a:rPr>
                            <a:t>B and E: are misclassified as 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0560095"/>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999360395"/>
                  </p:ext>
                </p:extLst>
              </p:nvPr>
            </p:nvGraphicFramePr>
            <p:xfrm>
              <a:off x="838199" y="2322152"/>
              <a:ext cx="10515598" cy="3473220"/>
            </p:xfrm>
            <a:graphic>
              <a:graphicData uri="http://schemas.openxmlformats.org/drawingml/2006/table">
                <a:tbl>
                  <a:tblPr firstRow="1" firstCol="1" bandRow="1">
                    <a:tableStyleId>{5C22544A-7EE6-4342-B048-85BDC9FD1C3A}</a:tableStyleId>
                  </a:tblPr>
                  <a:tblGrid>
                    <a:gridCol w="949034">
                      <a:extLst>
                        <a:ext uri="{9D8B030D-6E8A-4147-A177-3AD203B41FA5}">
                          <a16:colId xmlns:a16="http://schemas.microsoft.com/office/drawing/2014/main" val="3731381241"/>
                        </a:ext>
                      </a:extLst>
                    </a:gridCol>
                    <a:gridCol w="1842655">
                      <a:extLst>
                        <a:ext uri="{9D8B030D-6E8A-4147-A177-3AD203B41FA5}">
                          <a16:colId xmlns:a16="http://schemas.microsoft.com/office/drawing/2014/main" val="3908879161"/>
                        </a:ext>
                      </a:extLst>
                    </a:gridCol>
                    <a:gridCol w="1856509">
                      <a:extLst>
                        <a:ext uri="{9D8B030D-6E8A-4147-A177-3AD203B41FA5}">
                          <a16:colId xmlns:a16="http://schemas.microsoft.com/office/drawing/2014/main" val="4267069758"/>
                        </a:ext>
                      </a:extLst>
                    </a:gridCol>
                    <a:gridCol w="1773382">
                      <a:extLst>
                        <a:ext uri="{9D8B030D-6E8A-4147-A177-3AD203B41FA5}">
                          <a16:colId xmlns:a16="http://schemas.microsoft.com/office/drawing/2014/main" val="2542086565"/>
                        </a:ext>
                      </a:extLst>
                    </a:gridCol>
                    <a:gridCol w="4094018">
                      <a:extLst>
                        <a:ext uri="{9D8B030D-6E8A-4147-A177-3AD203B41FA5}">
                          <a16:colId xmlns:a16="http://schemas.microsoft.com/office/drawing/2014/main" val="895697111"/>
                        </a:ext>
                      </a:extLst>
                    </a:gridCol>
                  </a:tblGrid>
                  <a:tr h="260922">
                    <a:tc>
                      <a:txBody>
                        <a:bodyPr/>
                        <a:lstStyle/>
                        <a:p>
                          <a:pPr marL="0" marR="0">
                            <a:lnSpc>
                              <a:spcPct val="107000"/>
                            </a:lnSpc>
                            <a:spcBef>
                              <a:spcPts val="0"/>
                            </a:spcBef>
                            <a:spcAft>
                              <a:spcPts val="0"/>
                            </a:spcAft>
                          </a:pPr>
                          <a:r>
                            <a:rPr lang="en-US" sz="1600" dirty="0">
                              <a:solidFill>
                                <a:schemeClr val="tx1"/>
                              </a:solidFill>
                              <a:effectLst/>
                            </a:rPr>
                            <a:t>Iteration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Classifier boundary</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Misclassified points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2"/>
                          <a:stretch>
                            <a:fillRect l="-262543" t="-20930" r="-232302" b="-1232558"/>
                          </a:stretch>
                        </a:blipFill>
                      </a:tcPr>
                    </a:tc>
                    <a:tc>
                      <a:txBody>
                        <a:bodyPr/>
                        <a:lstStyle/>
                        <a:p>
                          <a:pPr marL="0" marR="0">
                            <a:lnSpc>
                              <a:spcPct val="107000"/>
                            </a:lnSpc>
                            <a:spcBef>
                              <a:spcPts val="0"/>
                            </a:spcBef>
                            <a:spcAft>
                              <a:spcPts val="0"/>
                            </a:spcAft>
                          </a:pPr>
                          <a:r>
                            <a:rPr lang="en-US" sz="1600" dirty="0">
                              <a:solidFill>
                                <a:schemeClr val="tx1"/>
                              </a:solidFill>
                              <a:effectLst/>
                            </a:rPr>
                            <a:t>Comment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070309968"/>
                      </a:ext>
                    </a:extLst>
                  </a:tr>
                  <a:tr h="1889587">
                    <a:tc rowSpan="2">
                      <a:txBody>
                        <a:bodyPr/>
                        <a:lstStyle/>
                        <a:p>
                          <a:pPr marL="0" marR="0">
                            <a:lnSpc>
                              <a:spcPct val="107000"/>
                            </a:lnSpc>
                            <a:spcBef>
                              <a:spcPts val="0"/>
                            </a:spcBef>
                            <a:spcAft>
                              <a:spcPts val="0"/>
                            </a:spcAft>
                          </a:pPr>
                          <a:r>
                            <a:rPr lang="en-US" sz="1600" dirty="0">
                              <a:solidFill>
                                <a:schemeClr val="tx1"/>
                              </a:solidFill>
                              <a:effectLst/>
                            </a:rPr>
                            <a:t>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effectLst/>
                            </a:rPr>
                            <a:t>X&gt;=2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A C 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262543" t="-16720" r="-232302" b="-70418"/>
                          </a:stretch>
                        </a:blipFill>
                      </a:tcPr>
                    </a:tc>
                    <a:tc>
                      <a:txBody>
                        <a:bodyPr/>
                        <a:lstStyle/>
                        <a:p>
                          <a:pPr marL="0" marR="0">
                            <a:lnSpc>
                              <a:spcPct val="107000"/>
                            </a:lnSpc>
                            <a:spcBef>
                              <a:spcPts val="0"/>
                            </a:spcBef>
                            <a:spcAft>
                              <a:spcPts val="0"/>
                            </a:spcAft>
                          </a:pPr>
                          <a:r>
                            <a:rPr lang="en-US" sz="1600">
                              <a:effectLst/>
                            </a:rPr>
                            <a:t>Considering all the points greater than or equal to 2 in the category of 1 and 0 for the rest.</a:t>
                          </a:r>
                        </a:p>
                        <a:p>
                          <a:pPr marL="0" marR="0">
                            <a:lnSpc>
                              <a:spcPct val="107000"/>
                            </a:lnSpc>
                            <a:spcBef>
                              <a:spcPts val="0"/>
                            </a:spcBef>
                            <a:spcAft>
                              <a:spcPts val="0"/>
                            </a:spcAft>
                          </a:pPr>
                          <a:r>
                            <a:rPr lang="en-US" sz="1600">
                              <a:effectLst/>
                            </a:rPr>
                            <a:t> </a:t>
                          </a:r>
                        </a:p>
                        <a:p>
                          <a:pPr marL="0" marR="0">
                            <a:lnSpc>
                              <a:spcPct val="107000"/>
                            </a:lnSpc>
                            <a:spcBef>
                              <a:spcPts val="0"/>
                            </a:spcBef>
                            <a:spcAft>
                              <a:spcPts val="0"/>
                            </a:spcAft>
                          </a:pPr>
                          <a:r>
                            <a:rPr lang="en-US" sz="1600">
                              <a:effectLst/>
                            </a:rPr>
                            <a:t>A and D: are misclassified as 0</a:t>
                          </a:r>
                        </a:p>
                        <a:p>
                          <a:pPr marL="0" marR="0">
                            <a:lnSpc>
                              <a:spcPct val="107000"/>
                            </a:lnSpc>
                            <a:spcBef>
                              <a:spcPts val="0"/>
                            </a:spcBef>
                            <a:spcAft>
                              <a:spcPts val="0"/>
                            </a:spcAft>
                          </a:pPr>
                          <a:r>
                            <a:rPr lang="en-US" sz="1600">
                              <a:effectLst/>
                            </a:rPr>
                            <a:t>C: is misclassified as 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1811941"/>
                      </a:ext>
                    </a:extLst>
                  </a:tr>
                  <a:tr h="1322711">
                    <a:tc vMerge="1">
                      <a:txBody>
                        <a:bodyPr/>
                        <a:lstStyle/>
                        <a:p>
                          <a:endParaRPr lang="en-US"/>
                        </a:p>
                      </a:txBody>
                      <a:tcPr/>
                    </a:tc>
                    <a:tc>
                      <a:txBody>
                        <a:bodyPr/>
                        <a:lstStyle/>
                        <a:p>
                          <a:pPr marL="0" marR="0">
                            <a:lnSpc>
                              <a:spcPct val="107000"/>
                            </a:lnSpc>
                            <a:spcBef>
                              <a:spcPts val="0"/>
                            </a:spcBef>
                            <a:spcAft>
                              <a:spcPts val="0"/>
                            </a:spcAft>
                          </a:pPr>
                          <a:r>
                            <a:rPr lang="en-US" sz="1600">
                              <a:effectLst/>
                            </a:rPr>
                            <a:t>X&lt;2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B 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262543" t="-167281" r="-232302" b="-922"/>
                          </a:stretch>
                        </a:blipFill>
                      </a:tcPr>
                    </a:tc>
                    <a:tc>
                      <a:txBody>
                        <a:bodyPr/>
                        <a:lstStyle/>
                        <a:p>
                          <a:pPr marL="0" marR="0">
                            <a:lnSpc>
                              <a:spcPct val="107000"/>
                            </a:lnSpc>
                            <a:spcBef>
                              <a:spcPts val="0"/>
                            </a:spcBef>
                            <a:spcAft>
                              <a:spcPts val="0"/>
                            </a:spcAft>
                          </a:pPr>
                          <a:r>
                            <a:rPr lang="en-US" sz="1600" dirty="0">
                              <a:effectLst/>
                            </a:rPr>
                            <a:t>Considering all the points less than 2 in the category of 1 and 0 for the rest.</a:t>
                          </a:r>
                        </a:p>
                        <a:p>
                          <a:pPr marL="0" marR="0">
                            <a:lnSpc>
                              <a:spcPct val="107000"/>
                            </a:lnSpc>
                            <a:spcBef>
                              <a:spcPts val="0"/>
                            </a:spcBef>
                            <a:spcAft>
                              <a:spcPts val="0"/>
                            </a:spcAft>
                          </a:pPr>
                          <a:r>
                            <a:rPr lang="en-US" sz="1600" dirty="0">
                              <a:effectLst/>
                            </a:rPr>
                            <a:t> </a:t>
                          </a:r>
                        </a:p>
                        <a:p>
                          <a:pPr marL="0" marR="0">
                            <a:lnSpc>
                              <a:spcPct val="107000"/>
                            </a:lnSpc>
                            <a:spcBef>
                              <a:spcPts val="0"/>
                            </a:spcBef>
                            <a:spcAft>
                              <a:spcPts val="0"/>
                            </a:spcAft>
                          </a:pPr>
                          <a:r>
                            <a:rPr lang="en-US" sz="1600" dirty="0">
                              <a:effectLst/>
                            </a:rPr>
                            <a:t>B and E: are misclassified as 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0560095"/>
                      </a:ext>
                    </a:extLst>
                  </a:tr>
                </a:tbl>
              </a:graphicData>
            </a:graphic>
          </p:graphicFrame>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9581" y="160930"/>
            <a:ext cx="1884219" cy="1763833"/>
          </a:xfrm>
          <a:prstGeom prst="rect">
            <a:avLst/>
          </a:prstGeom>
        </p:spPr>
      </p:pic>
    </p:spTree>
    <p:extLst>
      <p:ext uri="{BB962C8B-B14F-4D97-AF65-F5344CB8AC3E}">
        <p14:creationId xmlns:p14="http://schemas.microsoft.com/office/powerpoint/2010/main" val="323753056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838200" y="1593268"/>
                <a:ext cx="10515600" cy="2662460"/>
              </a:xfrm>
              <a:prstGeom prst="rect">
                <a:avLst/>
              </a:prstGeom>
            </p:spPr>
            <p:txBody>
              <a:bodyPr wrap="square">
                <a:spAutoFit/>
              </a:bodyPr>
              <a:lstStyle/>
              <a:p>
                <a:pPr>
                  <a:lnSpc>
                    <a:spcPct val="107000"/>
                  </a:lnSpc>
                  <a:spcAft>
                    <a:spcPts val="800"/>
                  </a:spcAft>
                </a:pPr>
                <a:r>
                  <a:rPr lang="en-US" b="1" dirty="0">
                    <a:latin typeface="+mj-lt"/>
                    <a:ea typeface="Calibri" panose="020F0502020204030204" pitchFamily="34" charset="0"/>
                    <a:cs typeface="Times New Roman" panose="02020603050405020304" pitchFamily="18" charset="0"/>
                  </a:rPr>
                  <a:t>Step 3 –</a:t>
                </a:r>
                <a:endParaRPr lang="en-US" sz="2800" b="1"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n-US" dirty="0">
                    <a:latin typeface="+mj-lt"/>
                    <a:ea typeface="Calibri" panose="020F0502020204030204" pitchFamily="34" charset="0"/>
                    <a:cs typeface="Times New Roman" panose="02020603050405020304" pitchFamily="18" charset="0"/>
                  </a:rPr>
                  <a:t>Next up, let us pick the classifier with least error rate, here X&lt;2 with </a:t>
                </a:r>
                <a14:m>
                  <m:oMath xmlns:m="http://schemas.openxmlformats.org/officeDocument/2006/math">
                    <m:r>
                      <a:rPr lang="en-US" b="1" i="1">
                        <a:latin typeface="Cambria Math" panose="02040503050406030204" pitchFamily="18" charset="0"/>
                        <a:ea typeface="Times New Roman" panose="02020603050405020304" pitchFamily="18" charset="0"/>
                        <a:cs typeface="Times New Roman" panose="02020603050405020304" pitchFamily="18" charset="0"/>
                      </a:rPr>
                      <m:t>𝜺</m:t>
                    </m:r>
                  </m:oMath>
                </a14:m>
                <a:r>
                  <a:rPr lang="en-US" b="1" dirty="0">
                    <a:latin typeface="+mj-lt"/>
                    <a:ea typeface="Times New Roman" panose="02020603050405020304" pitchFamily="18" charset="0"/>
                    <a:cs typeface="Times New Roman" panose="02020603050405020304" pitchFamily="18" charset="0"/>
                  </a:rPr>
                  <a:t> = </a:t>
                </a:r>
                <a14:m>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2</m:t>
                        </m:r>
                      </m:num>
                      <m:den>
                        <m:r>
                          <a:rPr lang="en-US" i="1">
                            <a:latin typeface="Cambria Math" panose="02040503050406030204" pitchFamily="18" charset="0"/>
                            <a:ea typeface="Calibri" panose="020F0502020204030204" pitchFamily="34" charset="0"/>
                            <a:cs typeface="Times New Roman" panose="02020603050405020304" pitchFamily="18" charset="0"/>
                          </a:rPr>
                          <m:t>5</m:t>
                        </m:r>
                      </m:den>
                    </m:f>
                  </m:oMath>
                </a14:m>
                <a:r>
                  <a:rPr lang="en-US" dirty="0">
                    <a:latin typeface="+mj-lt"/>
                    <a:ea typeface="Times New Roman" panose="02020603050405020304" pitchFamily="18" charset="0"/>
                    <a:cs typeface="Times New Roman" panose="02020603050405020304" pitchFamily="18" charset="0"/>
                  </a:rPr>
                  <a:t> or 0.4</a:t>
                </a:r>
                <a:endParaRPr lang="en-US" sz="28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endParaRPr lang="en-US" b="1" dirty="0" smtClean="0">
                  <a:latin typeface="+mj-lt"/>
                  <a:ea typeface="Times New Roman" panose="02020603050405020304" pitchFamily="18" charset="0"/>
                  <a:cs typeface="Times New Roman" panose="02020603050405020304" pitchFamily="18" charset="0"/>
                </a:endParaRPr>
              </a:p>
              <a:p>
                <a:pPr>
                  <a:lnSpc>
                    <a:spcPct val="107000"/>
                  </a:lnSpc>
                  <a:spcAft>
                    <a:spcPts val="800"/>
                  </a:spcAft>
                </a:pPr>
                <a:r>
                  <a:rPr lang="en-US" b="1" dirty="0" smtClean="0">
                    <a:latin typeface="+mj-lt"/>
                    <a:ea typeface="Times New Roman" panose="02020603050405020304" pitchFamily="18" charset="0"/>
                    <a:cs typeface="Times New Roman" panose="02020603050405020304" pitchFamily="18" charset="0"/>
                  </a:rPr>
                  <a:t>Step </a:t>
                </a:r>
                <a:r>
                  <a:rPr lang="en-US" b="1" dirty="0">
                    <a:latin typeface="+mj-lt"/>
                    <a:ea typeface="Times New Roman" panose="02020603050405020304" pitchFamily="18" charset="0"/>
                    <a:cs typeface="Times New Roman" panose="02020603050405020304" pitchFamily="18" charset="0"/>
                  </a:rPr>
                  <a:t>4 –</a:t>
                </a:r>
                <a:endParaRPr lang="en-US" sz="2800" b="1"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n-US" dirty="0">
                    <a:latin typeface="+mj-lt"/>
                    <a:ea typeface="Times New Roman" panose="02020603050405020304" pitchFamily="18" charset="0"/>
                    <a:cs typeface="Times New Roman" panose="02020603050405020304" pitchFamily="18" charset="0"/>
                  </a:rPr>
                  <a:t>To calculate the voting power as shown below: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 =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1</m:t>
                        </m:r>
                      </m:num>
                      <m:den>
                        <m:r>
                          <a:rPr lang="en-US" i="1">
                            <a:latin typeface="Cambria Math" panose="02040503050406030204" pitchFamily="18" charset="0"/>
                            <a:ea typeface="Calibri" panose="020F0502020204030204" pitchFamily="34" charset="0"/>
                            <a:cs typeface="Times New Roman" panose="02020603050405020304" pitchFamily="18" charset="0"/>
                          </a:rPr>
                          <m:t>2</m:t>
                        </m:r>
                      </m:den>
                    </m:f>
                    <m:r>
                      <a:rPr lang="en-US" i="1">
                        <a:latin typeface="Cambria Math" panose="02040503050406030204" pitchFamily="18" charset="0"/>
                        <a:ea typeface="Calibri" panose="020F0502020204030204" pitchFamily="34" charset="0"/>
                        <a:cs typeface="Times New Roman" panose="02020603050405020304" pitchFamily="18" charset="0"/>
                      </a:rPr>
                      <m:t>𝑙𝑛</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r>
                              <a:rPr lang="en-US" i="1">
                                <a:latin typeface="Cambria Math" panose="02040503050406030204" pitchFamily="18" charset="0"/>
                                <a:ea typeface="Times New Roman" panose="02020603050405020304" pitchFamily="18" charset="0"/>
                                <a:cs typeface="Times New Roman" panose="02020603050405020304" pitchFamily="18" charset="0"/>
                              </a:rPr>
                              <m:t>𝜀</m:t>
                            </m:r>
                          </m:num>
                          <m:den>
                            <m:r>
                              <a:rPr lang="en-US" i="1">
                                <a:latin typeface="Cambria Math" panose="02040503050406030204" pitchFamily="18" charset="0"/>
                                <a:ea typeface="Times New Roman" panose="02020603050405020304" pitchFamily="18" charset="0"/>
                                <a:cs typeface="Times New Roman" panose="02020603050405020304" pitchFamily="18" charset="0"/>
                              </a:rPr>
                              <m:t>𝜀</m:t>
                            </m:r>
                          </m:den>
                        </m:f>
                      </m:e>
                    </m:d>
                  </m:oMath>
                </a14:m>
                <a:endParaRPr lang="en-US" sz="28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mj-lt"/>
                    <a:ea typeface="Calibri" panose="020F0502020204030204" pitchFamily="34" charset="0"/>
                    <a:cs typeface="Times New Roman" panose="02020603050405020304" pitchFamily="18" charset="0"/>
                  </a:rPr>
                  <a:t>Since</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𝜺</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𝟎</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𝟒</m:t>
                    </m:r>
                  </m:oMath>
                </a14:m>
                <a:r>
                  <a:rPr lang="en-US" dirty="0">
                    <a:latin typeface="+mj-lt"/>
                    <a:ea typeface="Times New Roman" panose="02020603050405020304" pitchFamily="18" charset="0"/>
                    <a:cs typeface="Times New Roman" panose="02020603050405020304" pitchFamily="18" charset="0"/>
                  </a:rPr>
                  <a:t>,</a:t>
                </a:r>
                <a:r>
                  <a:rPr lang="en-US" b="1" dirty="0">
                    <a:latin typeface="+mj-lt"/>
                    <a:ea typeface="Times New Roman" panose="02020603050405020304" pitchFamily="18" charset="0"/>
                    <a:cs typeface="Times New Roman" panose="02020603050405020304" pitchFamily="18" charset="0"/>
                  </a:rPr>
                  <a:t> </a:t>
                </a:r>
                <a:r>
                  <a:rPr lang="en-US" dirty="0">
                    <a:latin typeface="+mj-lt"/>
                    <a:ea typeface="Times New Roman" panose="02020603050405020304" pitchFamily="18" charset="0"/>
                    <a:cs typeface="Times New Roman" panose="02020603050405020304" pitchFamily="18" charset="0"/>
                  </a:rPr>
                  <a:t>therefore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 =0.2027</m:t>
                    </m:r>
                  </m:oMath>
                </a14:m>
                <a:endParaRPr lang="en-US" sz="2800" dirty="0">
                  <a:effectLst/>
                  <a:latin typeface="+mj-lt"/>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38200" y="1593268"/>
                <a:ext cx="10515600" cy="2662460"/>
              </a:xfrm>
              <a:prstGeom prst="rect">
                <a:avLst/>
              </a:prstGeom>
              <a:blipFill>
                <a:blip r:embed="rId3"/>
                <a:stretch>
                  <a:fillRect l="-522" t="-915" b="-2288"/>
                </a:stretch>
              </a:blipFill>
            </p:spPr>
            <p:txBody>
              <a:bodyPr/>
              <a:lstStyle/>
              <a:p>
                <a:r>
                  <a:rPr lang="en-US">
                    <a:noFill/>
                  </a:rPr>
                  <a:t> </a:t>
                </a:r>
              </a:p>
            </p:txBody>
          </p:sp>
        </mc:Fallback>
      </mc:AlternateContent>
      <p:sp>
        <p:nvSpPr>
          <p:cNvPr id="5"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Adaptive Boosting – Steps</a:t>
            </a:r>
          </a:p>
        </p:txBody>
      </p:sp>
    </p:spTree>
    <p:extLst>
      <p:ext uri="{BB962C8B-B14F-4D97-AF65-F5344CB8AC3E}">
        <p14:creationId xmlns:p14="http://schemas.microsoft.com/office/powerpoint/2010/main" val="372203068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838200" y="1058892"/>
                <a:ext cx="10515600" cy="1987724"/>
              </a:xfrm>
              <a:prstGeom prst="rect">
                <a:avLst/>
              </a:prstGeom>
            </p:spPr>
            <p:txBody>
              <a:bodyPr wrap="square">
                <a:spAutoFit/>
              </a:bodyPr>
              <a:lstStyle/>
              <a:p>
                <a:pPr algn="just">
                  <a:lnSpc>
                    <a:spcPct val="107000"/>
                  </a:lnSpc>
                  <a:spcAft>
                    <a:spcPts val="800"/>
                  </a:spcAft>
                </a:pPr>
                <a:r>
                  <a:rPr lang="en-US" b="1" dirty="0" smtClean="0">
                    <a:latin typeface="+mj-lt"/>
                    <a:ea typeface="Calibri" panose="020F0502020204030204" pitchFamily="34" charset="0"/>
                    <a:cs typeface="Times New Roman" panose="02020603050405020304" pitchFamily="18" charset="0"/>
                  </a:rPr>
                  <a:t>Step </a:t>
                </a:r>
                <a:r>
                  <a:rPr lang="en-US" b="1" dirty="0">
                    <a:latin typeface="+mj-lt"/>
                    <a:ea typeface="Calibri" panose="020F0502020204030204" pitchFamily="34" charset="0"/>
                    <a:cs typeface="Times New Roman" panose="02020603050405020304" pitchFamily="18" charset="0"/>
                  </a:rPr>
                  <a:t>5 –</a:t>
                </a:r>
                <a:endParaRPr lang="en-US" sz="2800" b="1"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mj-lt"/>
                    <a:ea typeface="Calibri" panose="020F0502020204030204" pitchFamily="34" charset="0"/>
                    <a:cs typeface="Times New Roman" panose="02020603050405020304" pitchFamily="18" charset="0"/>
                  </a:rPr>
                  <a:t>Moving further with second iteration and hence reassigning new weights by formula:</a:t>
                </a:r>
                <a:endParaRPr lang="en-US" sz="2800" dirty="0" smtClean="0">
                  <a:effectLst/>
                  <a:latin typeface="+mj-lt"/>
                  <a:ea typeface="Calibri" panose="020F0502020204030204" pitchFamily="34" charset="0"/>
                  <a:cs typeface="Times New Roman" panose="02020603050405020304" pitchFamily="18" charset="0"/>
                </a:endParaRPr>
              </a:p>
              <a:p>
                <a:pPr marL="457200" marR="0" algn="ctr">
                  <a:lnSpc>
                    <a:spcPct val="107000"/>
                  </a:lnSpc>
                  <a:spcBef>
                    <a:spcPts val="0"/>
                  </a:spcBef>
                  <a:spcAft>
                    <a:spcPts val="800"/>
                  </a:spcAft>
                </a:pPr>
                <a14:m>
                  <m:oMath xmlns:m="http://schemas.openxmlformats.org/officeDocument/2006/math">
                    <m:sSub>
                      <m:sSubPr>
                        <m:ctrlPr>
                          <a:rPr lang="en-US"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𝑊</m:t>
                        </m:r>
                      </m:e>
                      <m:sub>
                        <m:r>
                          <a:rPr lang="en-US" i="1">
                            <a:latin typeface="Cambria Math" panose="02040503050406030204" pitchFamily="18" charset="0"/>
                            <a:ea typeface="Times New Roman" panose="02020603050405020304" pitchFamily="18" charset="0"/>
                            <a:cs typeface="Times New Roman" panose="02020603050405020304" pitchFamily="18" charset="0"/>
                          </a:rPr>
                          <m:t>𝑛𝑒𝑤</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latin typeface="+mj-lt"/>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i="1">
                                <a:latin typeface="Cambria Math" panose="02040503050406030204" pitchFamily="18" charset="0"/>
                                <a:ea typeface="Times New Roman" panose="02020603050405020304" pitchFamily="18" charset="0"/>
                                <a:cs typeface="Times New Roman" panose="02020603050405020304" pitchFamily="18" charset="0"/>
                              </a:rPr>
                            </m:ctrlPr>
                          </m:eqArrPr>
                          <m:e>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den>
                            </m:f>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1−</m:t>
                                </m:r>
                                <m:r>
                                  <a:rPr lang="en-US" i="1">
                                    <a:latin typeface="Cambria Math" panose="02040503050406030204" pitchFamily="18" charset="0"/>
                                    <a:ea typeface="Times New Roman" panose="02020603050405020304" pitchFamily="18" charset="0"/>
                                    <a:cs typeface="Times New Roman" panose="02020603050405020304" pitchFamily="18" charset="0"/>
                                  </a:rPr>
                                  <m:t>𝜀</m:t>
                                </m:r>
                              </m:den>
                            </m:f>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𝑊</m:t>
                                </m:r>
                              </m:e>
                              <m:sub>
                                <m:r>
                                  <a:rPr lang="en-US" i="1">
                                    <a:latin typeface="Cambria Math" panose="02040503050406030204" pitchFamily="18" charset="0"/>
                                    <a:ea typeface="Times New Roman" panose="02020603050405020304" pitchFamily="18" charset="0"/>
                                    <a:cs typeface="Times New Roman" panose="02020603050405020304" pitchFamily="18" charset="0"/>
                                  </a:rPr>
                                  <m:t>𝑜𝑙𝑑</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𝑖𝑓</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𝑟𝑖𝑔h𝑡</m:t>
                            </m:r>
                          </m:e>
                          <m:e>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den>
                            </m:f>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𝜀</m:t>
                                </m:r>
                              </m:den>
                            </m:f>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𝑊</m:t>
                                </m:r>
                              </m:e>
                              <m:sub>
                                <m:r>
                                  <a:rPr lang="en-US" i="1">
                                    <a:latin typeface="Cambria Math" panose="02040503050406030204" pitchFamily="18" charset="0"/>
                                    <a:ea typeface="Times New Roman" panose="02020603050405020304" pitchFamily="18" charset="0"/>
                                    <a:cs typeface="Times New Roman" panose="02020603050405020304" pitchFamily="18" charset="0"/>
                                  </a:rPr>
                                  <m:t>𝑜𝑙𝑑</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𝑖𝑓</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𝑤𝑟𝑜𝑛𝑔</m:t>
                            </m:r>
                          </m:e>
                        </m:eqArr>
                      </m:e>
                    </m:d>
                  </m:oMath>
                </a14:m>
                <a:endParaRPr lang="en-US" sz="2800" dirty="0" smtClean="0">
                  <a:effectLst/>
                  <a:latin typeface="+mj-lt"/>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38200" y="1058892"/>
                <a:ext cx="10515600" cy="1987724"/>
              </a:xfrm>
              <a:prstGeom prst="rect">
                <a:avLst/>
              </a:prstGeom>
              <a:blipFill>
                <a:blip r:embed="rId3"/>
                <a:stretch>
                  <a:fillRect l="-522" t="-1534"/>
                </a:stretch>
              </a:blipFill>
            </p:spPr>
            <p:txBody>
              <a:bodyPr/>
              <a:lstStyle/>
              <a:p>
                <a:r>
                  <a:rPr lang="en-US">
                    <a:noFill/>
                  </a:rPr>
                  <a:t> </a:t>
                </a:r>
              </a:p>
            </p:txBody>
          </p:sp>
        </mc:Fallback>
      </mc:AlternateContent>
      <p:sp>
        <p:nvSpPr>
          <p:cNvPr id="5"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Adaptive Boosting – Steps</a:t>
            </a:r>
          </a:p>
        </p:txBody>
      </p:sp>
      <p:sp>
        <p:nvSpPr>
          <p:cNvPr id="7" name="Rectangle 6"/>
          <p:cNvSpPr/>
          <p:nvPr/>
        </p:nvSpPr>
        <p:spPr>
          <a:xfrm>
            <a:off x="838200" y="3135694"/>
            <a:ext cx="10515600" cy="685059"/>
          </a:xfrm>
          <a:prstGeom prst="rect">
            <a:avLst/>
          </a:prstGeom>
        </p:spPr>
        <p:txBody>
          <a:bodyPr wrap="square">
            <a:spAutoFit/>
          </a:bodyPr>
          <a:lstStyle/>
          <a:p>
            <a:pPr algn="just">
              <a:lnSpc>
                <a:spcPct val="107000"/>
              </a:lnSpc>
              <a:spcAft>
                <a:spcPts val="800"/>
              </a:spcAft>
            </a:pPr>
            <a:r>
              <a:rPr lang="en-US" dirty="0">
                <a:latin typeface="+mj-lt"/>
                <a:ea typeface="Times New Roman" panose="02020603050405020304" pitchFamily="18" charset="0"/>
                <a:cs typeface="Times New Roman" panose="02020603050405020304" pitchFamily="18" charset="0"/>
              </a:rPr>
              <a:t>With X&lt;2 only 2 training points i.e. B and E aren’t classified in their right category rest 3 points i.e. A, C and D are classified correctly.</a:t>
            </a:r>
            <a:endParaRPr lang="en-US" sz="2800" dirty="0">
              <a:latin typeface="+mj-l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4215246" y="4145358"/>
              <a:ext cx="3761508" cy="1760982"/>
            </p:xfrm>
            <a:graphic>
              <a:graphicData uri="http://schemas.openxmlformats.org/drawingml/2006/table">
                <a:tbl>
                  <a:tblPr firstRow="1" firstCol="1" bandRow="1">
                    <a:tableStyleId>{5C22544A-7EE6-4342-B048-85BDC9FD1C3A}</a:tableStyleId>
                  </a:tblPr>
                  <a:tblGrid>
                    <a:gridCol w="1253836">
                      <a:extLst>
                        <a:ext uri="{9D8B030D-6E8A-4147-A177-3AD203B41FA5}">
                          <a16:colId xmlns:a16="http://schemas.microsoft.com/office/drawing/2014/main" val="2027944878"/>
                        </a:ext>
                      </a:extLst>
                    </a:gridCol>
                    <a:gridCol w="1253836">
                      <a:extLst>
                        <a:ext uri="{9D8B030D-6E8A-4147-A177-3AD203B41FA5}">
                          <a16:colId xmlns:a16="http://schemas.microsoft.com/office/drawing/2014/main" val="4261637840"/>
                        </a:ext>
                      </a:extLst>
                    </a:gridCol>
                    <a:gridCol w="1253836">
                      <a:extLst>
                        <a:ext uri="{9D8B030D-6E8A-4147-A177-3AD203B41FA5}">
                          <a16:colId xmlns:a16="http://schemas.microsoft.com/office/drawing/2014/main" val="1605058463"/>
                        </a:ext>
                      </a:extLst>
                    </a:gridCol>
                  </a:tblGrid>
                  <a:tr h="0">
                    <a:tc>
                      <a:txBody>
                        <a:bodyPr/>
                        <a:lstStyle/>
                        <a:p>
                          <a:pPr marL="0" marR="0">
                            <a:lnSpc>
                              <a:spcPct val="107000"/>
                            </a:lnSpc>
                            <a:spcBef>
                              <a:spcPts val="0"/>
                            </a:spcBef>
                            <a:spcAft>
                              <a:spcPts val="0"/>
                            </a:spcAft>
                          </a:pPr>
                          <a:r>
                            <a:rPr lang="en-US" sz="1800" dirty="0">
                              <a:solidFill>
                                <a:schemeClr val="tx1"/>
                              </a:solidFill>
                              <a:effectLst/>
                            </a:rPr>
                            <a:t>Weights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dirty="0">
                              <a:solidFill>
                                <a:schemeClr val="tx1"/>
                              </a:solidFill>
                              <a:effectLst/>
                            </a:rPr>
                            <a:t>Iteration 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dirty="0">
                              <a:solidFill>
                                <a:schemeClr val="tx1"/>
                              </a:solidFill>
                              <a:effectLst/>
                            </a:rPr>
                            <a:t>Iteration 2</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1559071361"/>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0.166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28856"/>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B</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0.250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4955403"/>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0.166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3613632"/>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0.166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5449744"/>
                      </a:ext>
                    </a:extLst>
                  </a:tr>
                  <a:tr h="0">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m:t>
                                </m:r>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0.250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388586"/>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539012499"/>
                  </p:ext>
                </p:extLst>
              </p:nvPr>
            </p:nvGraphicFramePr>
            <p:xfrm>
              <a:off x="4215246" y="4145358"/>
              <a:ext cx="3761508" cy="1760982"/>
            </p:xfrm>
            <a:graphic>
              <a:graphicData uri="http://schemas.openxmlformats.org/drawingml/2006/table">
                <a:tbl>
                  <a:tblPr firstRow="1" firstCol="1" bandRow="1">
                    <a:tableStyleId>{5C22544A-7EE6-4342-B048-85BDC9FD1C3A}</a:tableStyleId>
                  </a:tblPr>
                  <a:tblGrid>
                    <a:gridCol w="1253836">
                      <a:extLst>
                        <a:ext uri="{9D8B030D-6E8A-4147-A177-3AD203B41FA5}">
                          <a16:colId xmlns:a16="http://schemas.microsoft.com/office/drawing/2014/main" val="2027944878"/>
                        </a:ext>
                      </a:extLst>
                    </a:gridCol>
                    <a:gridCol w="1253836">
                      <a:extLst>
                        <a:ext uri="{9D8B030D-6E8A-4147-A177-3AD203B41FA5}">
                          <a16:colId xmlns:a16="http://schemas.microsoft.com/office/drawing/2014/main" val="4261637840"/>
                        </a:ext>
                      </a:extLst>
                    </a:gridCol>
                    <a:gridCol w="1253836">
                      <a:extLst>
                        <a:ext uri="{9D8B030D-6E8A-4147-A177-3AD203B41FA5}">
                          <a16:colId xmlns:a16="http://schemas.microsoft.com/office/drawing/2014/main" val="1605058463"/>
                        </a:ext>
                      </a:extLst>
                    </a:gridCol>
                  </a:tblGrid>
                  <a:tr h="293497">
                    <a:tc>
                      <a:txBody>
                        <a:bodyPr/>
                        <a:lstStyle/>
                        <a:p>
                          <a:pPr marL="0" marR="0">
                            <a:lnSpc>
                              <a:spcPct val="107000"/>
                            </a:lnSpc>
                            <a:spcBef>
                              <a:spcPts val="0"/>
                            </a:spcBef>
                            <a:spcAft>
                              <a:spcPts val="0"/>
                            </a:spcAft>
                          </a:pPr>
                          <a:r>
                            <a:rPr lang="en-US" sz="1800" dirty="0">
                              <a:solidFill>
                                <a:schemeClr val="tx1"/>
                              </a:solidFill>
                              <a:effectLst/>
                            </a:rPr>
                            <a:t>Weights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dirty="0">
                              <a:solidFill>
                                <a:schemeClr val="tx1"/>
                              </a:solidFill>
                              <a:effectLst/>
                            </a:rPr>
                            <a:t>Iteration 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dirty="0">
                              <a:solidFill>
                                <a:schemeClr val="tx1"/>
                              </a:solidFill>
                              <a:effectLst/>
                            </a:rPr>
                            <a:t>Iteration 2</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1559071361"/>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4"/>
                          <a:stretch>
                            <a:fillRect l="-100485" t="-125000" r="-101942" b="-445833"/>
                          </a:stretch>
                        </a:blipFill>
                      </a:tcPr>
                    </a:tc>
                    <a:tc>
                      <a:txBody>
                        <a:bodyPr/>
                        <a:lstStyle/>
                        <a:p>
                          <a:pPr marL="0" marR="0">
                            <a:lnSpc>
                              <a:spcPct val="107000"/>
                            </a:lnSpc>
                            <a:spcBef>
                              <a:spcPts val="0"/>
                            </a:spcBef>
                            <a:spcAft>
                              <a:spcPts val="0"/>
                            </a:spcAft>
                          </a:pPr>
                          <a:r>
                            <a:rPr lang="en-US" sz="1800">
                              <a:effectLst/>
                            </a:rPr>
                            <a:t>0.166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28856"/>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B</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4"/>
                          <a:stretch>
                            <a:fillRect l="-100485" t="-220408" r="-101942" b="-336735"/>
                          </a:stretch>
                        </a:blipFill>
                      </a:tcPr>
                    </a:tc>
                    <a:tc>
                      <a:txBody>
                        <a:bodyPr/>
                        <a:lstStyle/>
                        <a:p>
                          <a:pPr marL="0" marR="0">
                            <a:lnSpc>
                              <a:spcPct val="107000"/>
                            </a:lnSpc>
                            <a:spcBef>
                              <a:spcPts val="0"/>
                            </a:spcBef>
                            <a:spcAft>
                              <a:spcPts val="0"/>
                            </a:spcAft>
                          </a:pPr>
                          <a:r>
                            <a:rPr lang="en-US" sz="1800">
                              <a:effectLst/>
                            </a:rPr>
                            <a:t>0.250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4955403"/>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4"/>
                          <a:stretch>
                            <a:fillRect l="-100485" t="-327083" r="-101942" b="-243750"/>
                          </a:stretch>
                        </a:blipFill>
                      </a:tcPr>
                    </a:tc>
                    <a:tc>
                      <a:txBody>
                        <a:bodyPr/>
                        <a:lstStyle/>
                        <a:p>
                          <a:pPr marL="0" marR="0">
                            <a:lnSpc>
                              <a:spcPct val="107000"/>
                            </a:lnSpc>
                            <a:spcBef>
                              <a:spcPts val="0"/>
                            </a:spcBef>
                            <a:spcAft>
                              <a:spcPts val="0"/>
                            </a:spcAft>
                          </a:pPr>
                          <a:r>
                            <a:rPr lang="en-US" sz="1800">
                              <a:effectLst/>
                            </a:rPr>
                            <a:t>0.166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3613632"/>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4"/>
                          <a:stretch>
                            <a:fillRect l="-100485" t="-427083" r="-101942" b="-143750"/>
                          </a:stretch>
                        </a:blipFill>
                      </a:tcPr>
                    </a:tc>
                    <a:tc>
                      <a:txBody>
                        <a:bodyPr/>
                        <a:lstStyle/>
                        <a:p>
                          <a:pPr marL="0" marR="0">
                            <a:lnSpc>
                              <a:spcPct val="107000"/>
                            </a:lnSpc>
                            <a:spcBef>
                              <a:spcPts val="0"/>
                            </a:spcBef>
                            <a:spcAft>
                              <a:spcPts val="0"/>
                            </a:spcAft>
                          </a:pPr>
                          <a:r>
                            <a:rPr lang="en-US" sz="1800">
                              <a:effectLst/>
                            </a:rPr>
                            <a:t>0.166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5449744"/>
                      </a:ext>
                    </a:extLst>
                  </a:tr>
                  <a:tr h="293497">
                    <a:tc>
                      <a:txBody>
                        <a:bodyPr/>
                        <a:lstStyle/>
                        <a:p>
                          <a:pPr marL="0" marR="0">
                            <a:lnSpc>
                              <a:spcPct val="107000"/>
                            </a:lnSpc>
                            <a:spcBef>
                              <a:spcPts val="0"/>
                            </a:spcBef>
                            <a:spcAft>
                              <a:spcPts val="0"/>
                            </a:spcAft>
                          </a:pPr>
                          <a:r>
                            <a:rPr lang="en-US" sz="1800" dirty="0">
                              <a:solidFill>
                                <a:schemeClr val="tx1"/>
                              </a:solidFill>
                              <a:effectLst/>
                            </a:rPr>
                            <a:t>W</a:t>
                          </a:r>
                          <a:r>
                            <a:rPr lang="en-US" sz="1800" baseline="-25000" dirty="0">
                              <a:solidFill>
                                <a:schemeClr val="tx1"/>
                              </a:solidFill>
                              <a:effectLst/>
                            </a:rPr>
                            <a:t>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4"/>
                          <a:stretch>
                            <a:fillRect l="-100485" t="-527083" r="-101942" b="-43750"/>
                          </a:stretch>
                        </a:blipFill>
                      </a:tcPr>
                    </a:tc>
                    <a:tc>
                      <a:txBody>
                        <a:bodyPr/>
                        <a:lstStyle/>
                        <a:p>
                          <a:pPr marL="0" marR="0">
                            <a:lnSpc>
                              <a:spcPct val="107000"/>
                            </a:lnSpc>
                            <a:spcBef>
                              <a:spcPts val="0"/>
                            </a:spcBef>
                            <a:spcAft>
                              <a:spcPts val="0"/>
                            </a:spcAft>
                          </a:pPr>
                          <a:r>
                            <a:rPr lang="en-US" sz="1800" dirty="0">
                              <a:effectLst/>
                            </a:rPr>
                            <a:t>0.250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388586"/>
                      </a:ext>
                    </a:extLst>
                  </a:tr>
                </a:tbl>
              </a:graphicData>
            </a:graphic>
          </p:graphicFrame>
        </mc:Fallback>
      </mc:AlternateContent>
    </p:spTree>
    <p:extLst>
      <p:ext uri="{BB962C8B-B14F-4D97-AF65-F5344CB8AC3E}">
        <p14:creationId xmlns:p14="http://schemas.microsoft.com/office/powerpoint/2010/main" val="15365034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Adaptive Boosting – Steps</a:t>
            </a:r>
          </a:p>
        </p:txBody>
      </p:sp>
      <p:sp>
        <p:nvSpPr>
          <p:cNvPr id="6" name="Rectangle 5"/>
          <p:cNvSpPr/>
          <p:nvPr/>
        </p:nvSpPr>
        <p:spPr>
          <a:xfrm>
            <a:off x="838200" y="1260759"/>
            <a:ext cx="2518638" cy="375552"/>
          </a:xfrm>
          <a:prstGeom prst="rect">
            <a:avLst/>
          </a:prstGeom>
        </p:spPr>
        <p:txBody>
          <a:bodyPr wrap="none">
            <a:spAutoFit/>
          </a:bodyPr>
          <a:lstStyle/>
          <a:p>
            <a:pPr algn="just">
              <a:lnSpc>
                <a:spcPct val="107000"/>
              </a:lnSpc>
              <a:spcAft>
                <a:spcPts val="800"/>
              </a:spcAft>
            </a:pPr>
            <a:r>
              <a:rPr lang="en-US" dirty="0">
                <a:latin typeface="+mj-lt"/>
                <a:ea typeface="Calibri" panose="020F0502020204030204" pitchFamily="34" charset="0"/>
                <a:cs typeface="Times New Roman" panose="02020603050405020304" pitchFamily="18" charset="0"/>
              </a:rPr>
              <a:t>Recalculating error rate –</a:t>
            </a:r>
            <a:endParaRPr lang="en-US" sz="2800" dirty="0">
              <a:effectLst/>
              <a:latin typeface="+mj-l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838200" y="2034574"/>
              <a:ext cx="10515599" cy="3131059"/>
            </p:xfrm>
            <a:graphic>
              <a:graphicData uri="http://schemas.openxmlformats.org/drawingml/2006/table">
                <a:tbl>
                  <a:tblPr firstRow="1" firstCol="1" bandRow="1">
                    <a:tableStyleId>{5C22544A-7EE6-4342-B048-85BDC9FD1C3A}</a:tableStyleId>
                  </a:tblPr>
                  <a:tblGrid>
                    <a:gridCol w="1295400">
                      <a:extLst>
                        <a:ext uri="{9D8B030D-6E8A-4147-A177-3AD203B41FA5}">
                          <a16:colId xmlns:a16="http://schemas.microsoft.com/office/drawing/2014/main" val="4213998529"/>
                        </a:ext>
                      </a:extLst>
                    </a:gridCol>
                    <a:gridCol w="1884218">
                      <a:extLst>
                        <a:ext uri="{9D8B030D-6E8A-4147-A177-3AD203B41FA5}">
                          <a16:colId xmlns:a16="http://schemas.microsoft.com/office/drawing/2014/main" val="3334131364"/>
                        </a:ext>
                      </a:extLst>
                    </a:gridCol>
                    <a:gridCol w="1911927">
                      <a:extLst>
                        <a:ext uri="{9D8B030D-6E8A-4147-A177-3AD203B41FA5}">
                          <a16:colId xmlns:a16="http://schemas.microsoft.com/office/drawing/2014/main" val="1964332269"/>
                        </a:ext>
                      </a:extLst>
                    </a:gridCol>
                    <a:gridCol w="2175164">
                      <a:extLst>
                        <a:ext uri="{9D8B030D-6E8A-4147-A177-3AD203B41FA5}">
                          <a16:colId xmlns:a16="http://schemas.microsoft.com/office/drawing/2014/main" val="1003656280"/>
                        </a:ext>
                      </a:extLst>
                    </a:gridCol>
                    <a:gridCol w="3248890">
                      <a:extLst>
                        <a:ext uri="{9D8B030D-6E8A-4147-A177-3AD203B41FA5}">
                          <a16:colId xmlns:a16="http://schemas.microsoft.com/office/drawing/2014/main" val="250292174"/>
                        </a:ext>
                      </a:extLst>
                    </a:gridCol>
                  </a:tblGrid>
                  <a:tr h="0">
                    <a:tc>
                      <a:txBody>
                        <a:bodyPr/>
                        <a:lstStyle/>
                        <a:p>
                          <a:pPr marL="0" marR="0">
                            <a:lnSpc>
                              <a:spcPct val="107000"/>
                            </a:lnSpc>
                            <a:spcBef>
                              <a:spcPts val="0"/>
                            </a:spcBef>
                            <a:spcAft>
                              <a:spcPts val="0"/>
                            </a:spcAft>
                          </a:pPr>
                          <a:r>
                            <a:rPr lang="en-US" sz="1600" dirty="0">
                              <a:solidFill>
                                <a:schemeClr val="tx1"/>
                              </a:solidFill>
                              <a:effectLst/>
                            </a:rPr>
                            <a:t>Iteration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Classifier boundary</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Misclassified points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Error rate (</a:t>
                          </a:r>
                          <a14:m>
                            <m:oMath xmlns:m="http://schemas.openxmlformats.org/officeDocument/2006/math">
                              <m:r>
                                <a:rPr lang="en-US" sz="1600">
                                  <a:solidFill>
                                    <a:schemeClr val="tx1"/>
                                  </a:solidFill>
                                  <a:effectLst/>
                                  <a:latin typeface="Cambria Math" panose="02040503050406030204" pitchFamily="18" charset="0"/>
                                </a:rPr>
                                <m:t>𝜺</m:t>
                              </m:r>
                            </m:oMath>
                          </a14:m>
                          <a:r>
                            <a:rPr lang="en-US" sz="1600" dirty="0">
                              <a:solidFill>
                                <a:schemeClr val="tx1"/>
                              </a:solidFill>
                              <a:effectLst/>
                            </a:rPr>
                            <a: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Comment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1868432661"/>
                      </a:ext>
                    </a:extLst>
                  </a:tr>
                  <a:tr h="0">
                    <a:tc rowSpan="2">
                      <a:txBody>
                        <a:bodyPr/>
                        <a:lstStyle/>
                        <a:p>
                          <a:pPr marL="0" marR="0">
                            <a:lnSpc>
                              <a:spcPct val="107000"/>
                            </a:lnSpc>
                            <a:spcBef>
                              <a:spcPts val="0"/>
                            </a:spcBef>
                            <a:spcAft>
                              <a:spcPts val="0"/>
                            </a:spcAft>
                          </a:pPr>
                          <a:r>
                            <a:rPr lang="en-US" sz="1600" dirty="0">
                              <a:solidFill>
                                <a:schemeClr val="tx1"/>
                              </a:solidFill>
                              <a:effectLst/>
                            </a:rPr>
                            <a:t>2</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effectLst/>
                            </a:rPr>
                            <a:t>X&lt;4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B C 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0.666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Considering all the points less than 2 in the category of 1 and 0 for the rest.</a:t>
                          </a:r>
                        </a:p>
                        <a:p>
                          <a:pPr marL="0" marR="0">
                            <a:lnSpc>
                              <a:spcPct val="107000"/>
                            </a:lnSpc>
                            <a:spcBef>
                              <a:spcPts val="0"/>
                            </a:spcBef>
                            <a:spcAft>
                              <a:spcPts val="0"/>
                            </a:spcAft>
                          </a:pPr>
                          <a:r>
                            <a:rPr lang="en-US" sz="1600">
                              <a:effectLst/>
                            </a:rPr>
                            <a:t> </a:t>
                          </a:r>
                        </a:p>
                        <a:p>
                          <a:pPr marL="0" marR="0">
                            <a:lnSpc>
                              <a:spcPct val="107000"/>
                            </a:lnSpc>
                            <a:spcBef>
                              <a:spcPts val="0"/>
                            </a:spcBef>
                            <a:spcAft>
                              <a:spcPts val="0"/>
                            </a:spcAft>
                          </a:pPr>
                          <a:r>
                            <a:rPr lang="en-US" sz="1600">
                              <a:effectLst/>
                            </a:rPr>
                            <a:t>B and E: are misclassified as 0</a:t>
                          </a:r>
                        </a:p>
                        <a:p>
                          <a:pPr marL="0" marR="0">
                            <a:lnSpc>
                              <a:spcPct val="107000"/>
                            </a:lnSpc>
                            <a:spcBef>
                              <a:spcPts val="0"/>
                            </a:spcBef>
                            <a:spcAft>
                              <a:spcPts val="0"/>
                            </a:spcAft>
                          </a:pPr>
                          <a:r>
                            <a:rPr lang="en-US" sz="1600">
                              <a:effectLst/>
                            </a:rPr>
                            <a:t>C: is misclassified as 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0327586"/>
                      </a:ext>
                    </a:extLst>
                  </a:tr>
                  <a:tr h="0">
                    <a:tc vMerge="1">
                      <a:txBody>
                        <a:bodyPr/>
                        <a:lstStyle/>
                        <a:p>
                          <a:endParaRPr lang="en-US"/>
                        </a:p>
                      </a:txBody>
                      <a:tcPr/>
                    </a:tc>
                    <a:tc>
                      <a:txBody>
                        <a:bodyPr/>
                        <a:lstStyle/>
                        <a:p>
                          <a:pPr marL="0" marR="0">
                            <a:lnSpc>
                              <a:spcPct val="107000"/>
                            </a:lnSpc>
                            <a:spcBef>
                              <a:spcPts val="0"/>
                            </a:spcBef>
                            <a:spcAft>
                              <a:spcPts val="0"/>
                            </a:spcAft>
                          </a:pPr>
                          <a:r>
                            <a:rPr lang="en-US" sz="1600">
                              <a:effectLst/>
                            </a:rPr>
                            <a:t>X&gt;=4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0</m:t>
                                </m:r>
                              </m:oMath>
                            </m:oMathPara>
                          </a14:m>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Considering all the points greater than or equal to 4 in the category of 1 and 0 for the rest.</a:t>
                          </a:r>
                        </a:p>
                        <a:p>
                          <a:pPr marL="0" marR="0">
                            <a:lnSpc>
                              <a:spcPct val="107000"/>
                            </a:lnSpc>
                            <a:spcBef>
                              <a:spcPts val="0"/>
                            </a:spcBef>
                            <a:spcAft>
                              <a:spcPts val="0"/>
                            </a:spcAft>
                          </a:pPr>
                          <a:r>
                            <a:rPr lang="en-US" sz="1600" dirty="0">
                              <a:effectLst/>
                            </a:rPr>
                            <a:t> </a:t>
                          </a:r>
                        </a:p>
                        <a:p>
                          <a:pPr marL="0" marR="0">
                            <a:lnSpc>
                              <a:spcPct val="107000"/>
                            </a:lnSpc>
                            <a:spcBef>
                              <a:spcPts val="0"/>
                            </a:spcBef>
                            <a:spcAft>
                              <a:spcPts val="0"/>
                            </a:spcAft>
                          </a:pPr>
                          <a:r>
                            <a:rPr lang="en-US" sz="1600" dirty="0">
                              <a:effectLst/>
                            </a:rPr>
                            <a:t>No misclassified </a:t>
                          </a:r>
                          <a:r>
                            <a:rPr lang="en-US" sz="1600" dirty="0" smtClean="0">
                              <a:effectLst/>
                            </a:rPr>
                            <a:t>points</a:t>
                          </a:r>
                        </a:p>
                      </a:txBody>
                      <a:tcPr marL="68580" marR="68580" marT="0" marB="0"/>
                    </a:tc>
                    <a:extLst>
                      <a:ext uri="{0D108BD9-81ED-4DB2-BD59-A6C34878D82A}">
                        <a16:rowId xmlns:a16="http://schemas.microsoft.com/office/drawing/2014/main" val="2790874741"/>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677965759"/>
                  </p:ext>
                </p:extLst>
              </p:nvPr>
            </p:nvGraphicFramePr>
            <p:xfrm>
              <a:off x="838200" y="2034574"/>
              <a:ext cx="10515599" cy="3119438"/>
            </p:xfrm>
            <a:graphic>
              <a:graphicData uri="http://schemas.openxmlformats.org/drawingml/2006/table">
                <a:tbl>
                  <a:tblPr firstRow="1" firstCol="1" bandRow="1">
                    <a:tableStyleId>{5C22544A-7EE6-4342-B048-85BDC9FD1C3A}</a:tableStyleId>
                  </a:tblPr>
                  <a:tblGrid>
                    <a:gridCol w="1295400">
                      <a:extLst>
                        <a:ext uri="{9D8B030D-6E8A-4147-A177-3AD203B41FA5}">
                          <a16:colId xmlns:a16="http://schemas.microsoft.com/office/drawing/2014/main" val="4213998529"/>
                        </a:ext>
                      </a:extLst>
                    </a:gridCol>
                    <a:gridCol w="1884218">
                      <a:extLst>
                        <a:ext uri="{9D8B030D-6E8A-4147-A177-3AD203B41FA5}">
                          <a16:colId xmlns:a16="http://schemas.microsoft.com/office/drawing/2014/main" val="3334131364"/>
                        </a:ext>
                      </a:extLst>
                    </a:gridCol>
                    <a:gridCol w="1911927">
                      <a:extLst>
                        <a:ext uri="{9D8B030D-6E8A-4147-A177-3AD203B41FA5}">
                          <a16:colId xmlns:a16="http://schemas.microsoft.com/office/drawing/2014/main" val="1964332269"/>
                        </a:ext>
                      </a:extLst>
                    </a:gridCol>
                    <a:gridCol w="2175164">
                      <a:extLst>
                        <a:ext uri="{9D8B030D-6E8A-4147-A177-3AD203B41FA5}">
                          <a16:colId xmlns:a16="http://schemas.microsoft.com/office/drawing/2014/main" val="1003656280"/>
                        </a:ext>
                      </a:extLst>
                    </a:gridCol>
                    <a:gridCol w="3248890">
                      <a:extLst>
                        <a:ext uri="{9D8B030D-6E8A-4147-A177-3AD203B41FA5}">
                          <a16:colId xmlns:a16="http://schemas.microsoft.com/office/drawing/2014/main" val="250292174"/>
                        </a:ext>
                      </a:extLst>
                    </a:gridCol>
                  </a:tblGrid>
                  <a:tr h="260922">
                    <a:tc>
                      <a:txBody>
                        <a:bodyPr/>
                        <a:lstStyle/>
                        <a:p>
                          <a:pPr marL="0" marR="0">
                            <a:lnSpc>
                              <a:spcPct val="107000"/>
                            </a:lnSpc>
                            <a:spcBef>
                              <a:spcPts val="0"/>
                            </a:spcBef>
                            <a:spcAft>
                              <a:spcPts val="0"/>
                            </a:spcAft>
                          </a:pPr>
                          <a:r>
                            <a:rPr lang="en-US" sz="1600" dirty="0">
                              <a:solidFill>
                                <a:schemeClr val="tx1"/>
                              </a:solidFill>
                              <a:effectLst/>
                            </a:rPr>
                            <a:t>Iteration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Classifier boundary</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Misclassified points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endParaRPr lang="en-US"/>
                        </a:p>
                      </a:txBody>
                      <a:tcPr marL="68580" marR="68580" marT="0" marB="0">
                        <a:blipFill>
                          <a:blip r:embed="rId2"/>
                          <a:stretch>
                            <a:fillRect l="-234454" t="-20930" r="-150420" b="-1139535"/>
                          </a:stretch>
                        </a:blipFill>
                      </a:tcPr>
                    </a:tc>
                    <a:tc>
                      <a:txBody>
                        <a:bodyPr/>
                        <a:lstStyle/>
                        <a:p>
                          <a:pPr marL="0" marR="0">
                            <a:lnSpc>
                              <a:spcPct val="107000"/>
                            </a:lnSpc>
                            <a:spcBef>
                              <a:spcPts val="0"/>
                            </a:spcBef>
                            <a:spcAft>
                              <a:spcPts val="0"/>
                            </a:spcAft>
                          </a:pPr>
                          <a:r>
                            <a:rPr lang="en-US" sz="1600" dirty="0">
                              <a:solidFill>
                                <a:schemeClr val="tx1"/>
                              </a:solidFill>
                              <a:effectLst/>
                            </a:rPr>
                            <a:t>Comment</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1868432661"/>
                      </a:ext>
                    </a:extLst>
                  </a:tr>
                  <a:tr h="1565529">
                    <a:tc rowSpan="2">
                      <a:txBody>
                        <a:bodyPr/>
                        <a:lstStyle/>
                        <a:p>
                          <a:pPr marL="0" marR="0">
                            <a:lnSpc>
                              <a:spcPct val="107000"/>
                            </a:lnSpc>
                            <a:spcBef>
                              <a:spcPts val="0"/>
                            </a:spcBef>
                            <a:spcAft>
                              <a:spcPts val="0"/>
                            </a:spcAft>
                          </a:pPr>
                          <a:r>
                            <a:rPr lang="en-US" sz="1600" dirty="0">
                              <a:solidFill>
                                <a:schemeClr val="tx1"/>
                              </a:solidFill>
                              <a:effectLst/>
                            </a:rPr>
                            <a:t>2</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effectLst/>
                            </a:rPr>
                            <a:t>X&lt;4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B C 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rPr>
                            <a:t>0.666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Considering all the points less than 2 in the category of 1 and 0 for the rest.</a:t>
                          </a:r>
                        </a:p>
                        <a:p>
                          <a:pPr marL="0" marR="0">
                            <a:lnSpc>
                              <a:spcPct val="107000"/>
                            </a:lnSpc>
                            <a:spcBef>
                              <a:spcPts val="0"/>
                            </a:spcBef>
                            <a:spcAft>
                              <a:spcPts val="0"/>
                            </a:spcAft>
                          </a:pPr>
                          <a:r>
                            <a:rPr lang="en-US" sz="1600">
                              <a:effectLst/>
                            </a:rPr>
                            <a:t> </a:t>
                          </a:r>
                        </a:p>
                        <a:p>
                          <a:pPr marL="0" marR="0">
                            <a:lnSpc>
                              <a:spcPct val="107000"/>
                            </a:lnSpc>
                            <a:spcBef>
                              <a:spcPts val="0"/>
                            </a:spcBef>
                            <a:spcAft>
                              <a:spcPts val="0"/>
                            </a:spcAft>
                          </a:pPr>
                          <a:r>
                            <a:rPr lang="en-US" sz="1600">
                              <a:effectLst/>
                            </a:rPr>
                            <a:t>B and E: are misclassified as 0</a:t>
                          </a:r>
                        </a:p>
                        <a:p>
                          <a:pPr marL="0" marR="0">
                            <a:lnSpc>
                              <a:spcPct val="107000"/>
                            </a:lnSpc>
                            <a:spcBef>
                              <a:spcPts val="0"/>
                            </a:spcBef>
                            <a:spcAft>
                              <a:spcPts val="0"/>
                            </a:spcAft>
                          </a:pPr>
                          <a:r>
                            <a:rPr lang="en-US" sz="1600">
                              <a:effectLst/>
                            </a:rPr>
                            <a:t>C: is misclassified as 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0327586"/>
                      </a:ext>
                    </a:extLst>
                  </a:tr>
                  <a:tr h="1292987">
                    <a:tc vMerge="1">
                      <a:txBody>
                        <a:bodyPr/>
                        <a:lstStyle/>
                        <a:p>
                          <a:endParaRPr lang="en-US"/>
                        </a:p>
                      </a:txBody>
                      <a:tcPr/>
                    </a:tc>
                    <a:tc>
                      <a:txBody>
                        <a:bodyPr/>
                        <a:lstStyle/>
                        <a:p>
                          <a:pPr marL="0" marR="0">
                            <a:lnSpc>
                              <a:spcPct val="107000"/>
                            </a:lnSpc>
                            <a:spcBef>
                              <a:spcPts val="0"/>
                            </a:spcBef>
                            <a:spcAft>
                              <a:spcPts val="0"/>
                            </a:spcAft>
                          </a:pPr>
                          <a:r>
                            <a:rPr lang="en-US" sz="1600">
                              <a:effectLst/>
                            </a:rPr>
                            <a:t>X&gt;=4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234454" t="-145070" r="-150420" b="-9390"/>
                          </a:stretch>
                        </a:blipFill>
                      </a:tcPr>
                    </a:tc>
                    <a:tc>
                      <a:txBody>
                        <a:bodyPr/>
                        <a:lstStyle/>
                        <a:p>
                          <a:pPr marL="0" marR="0">
                            <a:lnSpc>
                              <a:spcPct val="107000"/>
                            </a:lnSpc>
                            <a:spcBef>
                              <a:spcPts val="0"/>
                            </a:spcBef>
                            <a:spcAft>
                              <a:spcPts val="0"/>
                            </a:spcAft>
                          </a:pPr>
                          <a:r>
                            <a:rPr lang="en-US" sz="1600" dirty="0">
                              <a:effectLst/>
                            </a:rPr>
                            <a:t>Considering all the points greater than or equal to 4 in the category of 1 and 0 for the rest.</a:t>
                          </a:r>
                        </a:p>
                        <a:p>
                          <a:pPr marL="0" marR="0">
                            <a:lnSpc>
                              <a:spcPct val="107000"/>
                            </a:lnSpc>
                            <a:spcBef>
                              <a:spcPts val="0"/>
                            </a:spcBef>
                            <a:spcAft>
                              <a:spcPts val="0"/>
                            </a:spcAft>
                          </a:pPr>
                          <a:r>
                            <a:rPr lang="en-US" sz="1600" dirty="0">
                              <a:effectLst/>
                            </a:rPr>
                            <a:t> </a:t>
                          </a:r>
                        </a:p>
                        <a:p>
                          <a:pPr marL="0" marR="0">
                            <a:lnSpc>
                              <a:spcPct val="107000"/>
                            </a:lnSpc>
                            <a:spcBef>
                              <a:spcPts val="0"/>
                            </a:spcBef>
                            <a:spcAft>
                              <a:spcPts val="0"/>
                            </a:spcAft>
                          </a:pPr>
                          <a:r>
                            <a:rPr lang="en-US" sz="1600" dirty="0">
                              <a:effectLst/>
                            </a:rPr>
                            <a:t>No misclassified </a:t>
                          </a:r>
                          <a:r>
                            <a:rPr lang="en-US" sz="1600" dirty="0" smtClean="0">
                              <a:effectLst/>
                            </a:rPr>
                            <a:t>points</a:t>
                          </a:r>
                        </a:p>
                      </a:txBody>
                      <a:tcPr marL="68580" marR="68580" marT="0" marB="0"/>
                    </a:tc>
                    <a:extLst>
                      <a:ext uri="{0D108BD9-81ED-4DB2-BD59-A6C34878D82A}">
                        <a16:rowId xmlns:a16="http://schemas.microsoft.com/office/drawing/2014/main" val="2790874741"/>
                      </a:ext>
                    </a:extLst>
                  </a:tr>
                </a:tbl>
              </a:graphicData>
            </a:graphic>
          </p:graphicFrame>
        </mc:Fallback>
      </mc:AlternateContent>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9581" y="160930"/>
            <a:ext cx="1884219" cy="1763833"/>
          </a:xfrm>
          <a:prstGeom prst="rect">
            <a:avLst/>
          </a:prstGeom>
        </p:spPr>
      </p:pic>
      <p:sp>
        <p:nvSpPr>
          <p:cNvPr id="9" name="TextBox 8"/>
          <p:cNvSpPr txBox="1"/>
          <p:nvPr/>
        </p:nvSpPr>
        <p:spPr>
          <a:xfrm>
            <a:off x="838200" y="5815644"/>
            <a:ext cx="982448" cy="369332"/>
          </a:xfrm>
          <a:prstGeom prst="rect">
            <a:avLst/>
          </a:prstGeom>
          <a:noFill/>
        </p:spPr>
        <p:txBody>
          <a:bodyPr wrap="none" rtlCol="0">
            <a:spAutoFit/>
          </a:bodyPr>
          <a:lstStyle/>
          <a:p>
            <a:r>
              <a:rPr lang="en-US" b="1" dirty="0">
                <a:solidFill>
                  <a:srgbClr val="00B0F0"/>
                </a:solidFill>
              </a:rPr>
              <a:t>Insights:</a:t>
            </a:r>
          </a:p>
        </p:txBody>
      </p:sp>
      <p:sp>
        <p:nvSpPr>
          <p:cNvPr id="10" name="TextBox 9"/>
          <p:cNvSpPr txBox="1"/>
          <p:nvPr/>
        </p:nvSpPr>
        <p:spPr>
          <a:xfrm>
            <a:off x="1723666" y="5835353"/>
            <a:ext cx="9630133" cy="646331"/>
          </a:xfrm>
          <a:prstGeom prst="rect">
            <a:avLst/>
          </a:prstGeom>
          <a:noFill/>
        </p:spPr>
        <p:txBody>
          <a:bodyPr wrap="square" rtlCol="0">
            <a:spAutoFit/>
          </a:bodyPr>
          <a:lstStyle/>
          <a:p>
            <a:pPr algn="just"/>
            <a:r>
              <a:rPr lang="en-US" dirty="0" smtClean="0"/>
              <a:t>Points A, C and D were classified right in iteration 1 for X &lt; 2. Using X&gt;=4 we also classified points B and E rightly.</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4680388" y="6371678"/>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a:rPr>
                        <m:t>− ∗− </m:t>
                      </m:r>
                      <m:r>
                        <a:rPr lang="en-US" b="1" i="1" dirty="0" smtClean="0">
                          <a:solidFill>
                            <a:srgbClr val="FF0000"/>
                          </a:solidFill>
                          <a:latin typeface="Cambria Math"/>
                        </a:rPr>
                        <m:t>𝑹</m:t>
                      </m:r>
                      <m:r>
                        <a:rPr lang="en-US" b="1" i="1" dirty="0" smtClean="0">
                          <a:solidFill>
                            <a:srgbClr val="FF0000"/>
                          </a:solidFill>
                          <a:latin typeface="Cambria Math"/>
                        </a:rPr>
                        <m:t> </m:t>
                      </m:r>
                      <m:r>
                        <a:rPr lang="en-US" b="1" i="1" dirty="0" smtClean="0">
                          <a:solidFill>
                            <a:srgbClr val="FF0000"/>
                          </a:solidFill>
                          <a:latin typeface="Cambria Math"/>
                        </a:rPr>
                        <m:t>𝑯𝒂𝒏𝒅𝒔</m:t>
                      </m:r>
                      <m:r>
                        <a:rPr lang="en-US" b="1" i="1" dirty="0" smtClean="0">
                          <a:solidFill>
                            <a:srgbClr val="FF0000"/>
                          </a:solidFill>
                          <a:latin typeface="Cambria Math"/>
                        </a:rPr>
                        <m:t> </m:t>
                      </m:r>
                      <m:r>
                        <a:rPr lang="en-US" b="1" i="1" dirty="0" smtClean="0">
                          <a:solidFill>
                            <a:srgbClr val="FF0000"/>
                          </a:solidFill>
                          <a:latin typeface="Cambria Math"/>
                        </a:rPr>
                        <m:t>𝑶𝒏</m:t>
                      </m:r>
                      <m:r>
                        <a:rPr lang="en-US" b="1" i="1" dirty="0" smtClean="0">
                          <a:solidFill>
                            <a:srgbClr val="FF0000"/>
                          </a:solidFill>
                          <a:latin typeface="Cambria Math"/>
                        </a:rPr>
                        <m:t>− ∗−</m:t>
                      </m:r>
                    </m:oMath>
                  </m:oMathPara>
                </a14:m>
                <a:endParaRPr lang="en-US" b="1"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680388" y="6371678"/>
                <a:ext cx="2831224"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330456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Clustering</a:t>
            </a:r>
            <a:endParaRPr lang="en-US" sz="3200" dirty="0"/>
          </a:p>
        </p:txBody>
      </p:sp>
      <p:sp>
        <p:nvSpPr>
          <p:cNvPr id="5" name="TextBox 4"/>
          <p:cNvSpPr txBox="1"/>
          <p:nvPr/>
        </p:nvSpPr>
        <p:spPr>
          <a:xfrm>
            <a:off x="2133601" y="1232972"/>
            <a:ext cx="8077200" cy="1477328"/>
          </a:xfrm>
          <a:prstGeom prst="rect">
            <a:avLst/>
          </a:prstGeom>
          <a:noFill/>
        </p:spPr>
        <p:txBody>
          <a:bodyPr wrap="square" rtlCol="0">
            <a:spAutoFit/>
          </a:bodyPr>
          <a:lstStyle/>
          <a:p>
            <a:pPr algn="just"/>
            <a:r>
              <a:rPr lang="en-US" dirty="0"/>
              <a:t>Clustering is a type of unsupervised ML technique which forms clusters based on the density of data in the plot.</a:t>
            </a:r>
          </a:p>
          <a:p>
            <a:pPr algn="just"/>
            <a:r>
              <a:rPr lang="en-US" dirty="0"/>
              <a:t>The commonly used clustering algorithm is k-means. </a:t>
            </a:r>
          </a:p>
          <a:p>
            <a:pPr algn="just"/>
            <a:endParaRPr lang="en-US" dirty="0"/>
          </a:p>
          <a:p>
            <a:pPr algn="just"/>
            <a:r>
              <a:rPr lang="en-US" b="1" dirty="0"/>
              <a:t>Steps in k-means: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245" y="2286000"/>
            <a:ext cx="4515556" cy="3810000"/>
          </a:xfrm>
          <a:prstGeom prst="rect">
            <a:avLst/>
          </a:prstGeom>
        </p:spPr>
      </p:pic>
      <p:sp>
        <p:nvSpPr>
          <p:cNvPr id="7" name="TextBox 6"/>
          <p:cNvSpPr txBox="1"/>
          <p:nvPr/>
        </p:nvSpPr>
        <p:spPr>
          <a:xfrm>
            <a:off x="2133601" y="2971800"/>
            <a:ext cx="3561644"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Pass value of k; the number of clusters.</a:t>
            </a:r>
          </a:p>
          <a:p>
            <a:pPr marL="285750" indent="-285750" algn="just">
              <a:buFont typeface="Arial" panose="020B0604020202020204" pitchFamily="34" charset="0"/>
              <a:buChar char="•"/>
            </a:pPr>
            <a:r>
              <a:rPr lang="en-US" dirty="0"/>
              <a:t>Each centroid defines one of the clusters.</a:t>
            </a:r>
          </a:p>
          <a:p>
            <a:pPr marL="285750" indent="-285750" algn="just">
              <a:buFont typeface="Arial" panose="020B0604020202020204" pitchFamily="34" charset="0"/>
              <a:buChar char="•"/>
            </a:pPr>
            <a:r>
              <a:rPr lang="en-US" dirty="0"/>
              <a:t>Each data point is assigned to its nearest centroid</a:t>
            </a:r>
          </a:p>
          <a:p>
            <a:pPr marL="285750" indent="-285750" algn="just">
              <a:buFont typeface="Arial" panose="020B0604020202020204" pitchFamily="34" charset="0"/>
              <a:buChar char="•"/>
            </a:pPr>
            <a:r>
              <a:rPr lang="en-US" dirty="0"/>
              <a:t>Centroids are recomputed by accounting for the mean of all the data points assigned to that cluster</a:t>
            </a:r>
          </a:p>
        </p:txBody>
      </p:sp>
      <mc:AlternateContent xmlns:mc="http://schemas.openxmlformats.org/markup-compatibility/2006" xmlns:a14="http://schemas.microsoft.com/office/drawing/2010/main">
        <mc:Choice Requires="a14">
          <p:sp>
            <p:nvSpPr>
              <p:cNvPr id="9" name="TextBox 8"/>
              <p:cNvSpPr txBox="1"/>
              <p:nvPr/>
            </p:nvSpPr>
            <p:spPr>
              <a:xfrm>
                <a:off x="4864976" y="6324600"/>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𝑹</m:t>
                      </m:r>
                      <m:r>
                        <a:rPr lang="en-US" b="1" i="1" dirty="0">
                          <a:solidFill>
                            <a:srgbClr val="FF0000"/>
                          </a:solidFill>
                          <a:latin typeface="Cambria Math"/>
                        </a:rPr>
                        <m:t>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64976" y="6324600"/>
                <a:ext cx="2831224"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12734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Visualizing the data – after normalization</a:t>
            </a:r>
            <a:endParaRPr lang="en-US" sz="3200" dirty="0"/>
          </a:p>
        </p:txBody>
      </p:sp>
      <p:sp>
        <p:nvSpPr>
          <p:cNvPr id="6" name="TextBox 5"/>
          <p:cNvSpPr txBox="1"/>
          <p:nvPr/>
        </p:nvSpPr>
        <p:spPr>
          <a:xfrm>
            <a:off x="3091116" y="5574268"/>
            <a:ext cx="5458417" cy="369332"/>
          </a:xfrm>
          <a:prstGeom prst="rect">
            <a:avLst/>
          </a:prstGeom>
          <a:noFill/>
        </p:spPr>
        <p:txBody>
          <a:bodyPr wrap="none" rtlCol="0">
            <a:spAutoFit/>
          </a:bodyPr>
          <a:lstStyle/>
          <a:p>
            <a:r>
              <a:rPr lang="en-US" dirty="0"/>
              <a:t>Structure remains the same. But scales are normalized.</a:t>
            </a:r>
          </a:p>
        </p:txBody>
      </p:sp>
      <p:sp>
        <p:nvSpPr>
          <p:cNvPr id="9" name="TextBox 8"/>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pic>
        <p:nvPicPr>
          <p:cNvPr id="9218" name="Picture 2" descr="C:\Users\Kumar Vivek\Desktop\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00200"/>
            <a:ext cx="42672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Kumar Vivek\Desktop\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05484"/>
            <a:ext cx="3352800" cy="349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025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Verifying relationship using correlation matrix</a:t>
            </a:r>
            <a:endParaRPr lang="en-US" sz="3200" dirty="0"/>
          </a:p>
        </p:txBody>
      </p:sp>
      <p:sp>
        <p:nvSpPr>
          <p:cNvPr id="6" name="TextBox 5"/>
          <p:cNvSpPr txBox="1"/>
          <p:nvPr/>
        </p:nvSpPr>
        <p:spPr>
          <a:xfrm>
            <a:off x="2057400" y="1447800"/>
            <a:ext cx="8229600" cy="646331"/>
          </a:xfrm>
          <a:prstGeom prst="rect">
            <a:avLst/>
          </a:prstGeom>
          <a:noFill/>
        </p:spPr>
        <p:txBody>
          <a:bodyPr wrap="square" rtlCol="0">
            <a:spAutoFit/>
          </a:bodyPr>
          <a:lstStyle/>
          <a:p>
            <a:pPr algn="just"/>
            <a:r>
              <a:rPr lang="en-US" dirty="0"/>
              <a:t>Correlation as discussed previously under terminology section provides relationship among the variables. </a:t>
            </a:r>
          </a:p>
        </p:txBody>
      </p:sp>
      <p:sp>
        <p:nvSpPr>
          <p:cNvPr id="9" name="TextBox 8"/>
          <p:cNvSpPr txBox="1"/>
          <p:nvPr/>
        </p:nvSpPr>
        <p:spPr>
          <a:xfrm>
            <a:off x="1905000" y="5620757"/>
            <a:ext cx="8610600" cy="646331"/>
          </a:xfrm>
          <a:prstGeom prst="rect">
            <a:avLst/>
          </a:prstGeom>
          <a:noFill/>
        </p:spPr>
        <p:txBody>
          <a:bodyPr wrap="square" rtlCol="0">
            <a:spAutoFit/>
          </a:bodyPr>
          <a:lstStyle/>
          <a:p>
            <a:pPr algn="just"/>
            <a:r>
              <a:rPr lang="en-US" b="1" dirty="0">
                <a:solidFill>
                  <a:srgbClr val="00B0F0"/>
                </a:solidFill>
              </a:rPr>
              <a:t>Insights: </a:t>
            </a:r>
            <a:r>
              <a:rPr lang="en-US" dirty="0"/>
              <a:t>There is a negative relationship between both the variables. However, the relationship is neither too strong (doesn’t reach -1) nor too weak (doesn’t reach 0)</a:t>
            </a:r>
            <a:endParaRPr lang="en-US" b="1" dirty="0"/>
          </a:p>
        </p:txBody>
      </p:sp>
      <p:graphicFrame>
        <p:nvGraphicFramePr>
          <p:cNvPr id="3" name="Table 2"/>
          <p:cNvGraphicFramePr>
            <a:graphicFrameLocks noGrp="1"/>
          </p:cNvGraphicFramePr>
          <p:nvPr>
            <p:extLst/>
          </p:nvPr>
        </p:nvGraphicFramePr>
        <p:xfrm>
          <a:off x="3581400" y="2895600"/>
          <a:ext cx="4953000" cy="1676400"/>
        </p:xfrm>
        <a:graphic>
          <a:graphicData uri="http://schemas.openxmlformats.org/drawingml/2006/table">
            <a:tbl>
              <a:tblPr>
                <a:tableStyleId>{5C22544A-7EE6-4342-B048-85BDC9FD1C3A}</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1651000">
                  <a:extLst>
                    <a:ext uri="{9D8B030D-6E8A-4147-A177-3AD203B41FA5}">
                      <a16:colId xmlns:a16="http://schemas.microsoft.com/office/drawing/2014/main" val="20002"/>
                    </a:ext>
                  </a:extLst>
                </a:gridCol>
              </a:tblGrid>
              <a:tr h="558800">
                <a:tc>
                  <a:txBody>
                    <a:bodyPr/>
                    <a:lstStyle/>
                    <a:p>
                      <a:pPr algn="l" fontAlgn="ctr"/>
                      <a:endParaRPr lang="en-US" sz="1800" b="0"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l" fontAlgn="b"/>
                      <a:r>
                        <a:rPr lang="en-US" sz="1800" u="none" strike="noStrike" dirty="0" err="1">
                          <a:effectLst/>
                          <a:latin typeface="+mj-lt"/>
                        </a:rPr>
                        <a:t>rainfall_in_mm</a:t>
                      </a:r>
                      <a:endParaRPr lang="en-US" sz="1800" b="0"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u="none" strike="noStrike" dirty="0" err="1">
                          <a:effectLst/>
                          <a:latin typeface="+mj-lt"/>
                        </a:rPr>
                        <a:t>sales_in_inr</a:t>
                      </a:r>
                      <a:endParaRPr lang="en-US" sz="1800" b="0" i="0" u="none" strike="noStrike" dirty="0">
                        <a:solidFill>
                          <a:srgbClr val="000000"/>
                        </a:solidFill>
                        <a:effectLst/>
                        <a:latin typeface="+mj-lt"/>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10000"/>
                  </a:ext>
                </a:extLst>
              </a:tr>
              <a:tr h="558800">
                <a:tc>
                  <a:txBody>
                    <a:bodyPr/>
                    <a:lstStyle/>
                    <a:p>
                      <a:pPr algn="l" fontAlgn="ctr"/>
                      <a:r>
                        <a:rPr lang="en-US" sz="1800" u="none" strike="noStrike">
                          <a:effectLst/>
                          <a:latin typeface="+mj-lt"/>
                        </a:rPr>
                        <a:t>rainfall_in_mm</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-0.52742</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558800">
                <a:tc>
                  <a:txBody>
                    <a:bodyPr/>
                    <a:lstStyle/>
                    <a:p>
                      <a:pPr algn="l" fontAlgn="ctr"/>
                      <a:r>
                        <a:rPr lang="en-US" sz="1800" u="none" strike="noStrike">
                          <a:effectLst/>
                          <a:latin typeface="+mj-lt"/>
                        </a:rPr>
                        <a:t>sales_in_inr</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-0.52742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1</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86685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Fitting a linear regression model </a:t>
            </a:r>
            <a:endParaRPr lang="en-US" sz="3200" dirty="0"/>
          </a:p>
        </p:txBody>
      </p:sp>
      <p:sp>
        <p:nvSpPr>
          <p:cNvPr id="6" name="TextBox 5"/>
          <p:cNvSpPr txBox="1"/>
          <p:nvPr/>
        </p:nvSpPr>
        <p:spPr>
          <a:xfrm>
            <a:off x="3091116" y="5574269"/>
            <a:ext cx="7195885" cy="646331"/>
          </a:xfrm>
          <a:prstGeom prst="rect">
            <a:avLst/>
          </a:prstGeom>
          <a:noFill/>
        </p:spPr>
        <p:txBody>
          <a:bodyPr wrap="square" rtlCol="0">
            <a:spAutoFit/>
          </a:bodyPr>
          <a:lstStyle/>
          <a:p>
            <a:pPr algn="just"/>
            <a:r>
              <a:rPr lang="en-US" dirty="0"/>
              <a:t>We’re able to obtain a very small RSS. But we observed that our data has an outlier. Let us try to remove it and rebuild the model.</a:t>
            </a:r>
          </a:p>
        </p:txBody>
      </p:sp>
      <p:sp>
        <p:nvSpPr>
          <p:cNvPr id="9" name="TextBox 8"/>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
        <p:nvSpPr>
          <p:cNvPr id="3" name="TextBox 2"/>
          <p:cNvSpPr txBox="1"/>
          <p:nvPr/>
        </p:nvSpPr>
        <p:spPr>
          <a:xfrm>
            <a:off x="2057400" y="1371600"/>
            <a:ext cx="8077200" cy="2862322"/>
          </a:xfrm>
          <a:prstGeom prst="rect">
            <a:avLst/>
          </a:prstGeom>
          <a:noFill/>
        </p:spPr>
        <p:txBody>
          <a:bodyPr wrap="square" rtlCol="0">
            <a:spAutoFit/>
          </a:bodyPr>
          <a:lstStyle/>
          <a:p>
            <a:pPr algn="just"/>
            <a:r>
              <a:rPr lang="en-US" dirty="0"/>
              <a:t>A simple linear regression model can be fit on the given dataset and following results are expected –</a:t>
            </a:r>
          </a:p>
          <a:p>
            <a:pPr algn="just"/>
            <a:endParaRPr lang="en-US" dirty="0"/>
          </a:p>
          <a:p>
            <a:pPr algn="just"/>
            <a:endParaRPr lang="en-US" dirty="0"/>
          </a:p>
          <a:p>
            <a:pPr algn="just"/>
            <a:endParaRPr lang="en-US" dirty="0"/>
          </a:p>
          <a:p>
            <a:pPr algn="just"/>
            <a:r>
              <a:rPr lang="en-US" b="1" dirty="0"/>
              <a:t>Coefficients: </a:t>
            </a:r>
          </a:p>
          <a:p>
            <a:pPr algn="just"/>
            <a:r>
              <a:rPr lang="en-US" dirty="0"/>
              <a:t>	(Intercept) 	</a:t>
            </a:r>
            <a:r>
              <a:rPr lang="en-US" dirty="0" err="1"/>
              <a:t>rainfall_in_mm</a:t>
            </a:r>
            <a:r>
              <a:rPr lang="en-US" dirty="0"/>
              <a:t> </a:t>
            </a:r>
          </a:p>
          <a:p>
            <a:pPr algn="just"/>
            <a:r>
              <a:rPr lang="en-US" dirty="0"/>
              <a:t>	7.599e-17 	-5.274e-01 </a:t>
            </a:r>
          </a:p>
          <a:p>
            <a:pPr algn="just"/>
            <a:endParaRPr lang="en-US" dirty="0"/>
          </a:p>
          <a:p>
            <a:pPr algn="just"/>
            <a:r>
              <a:rPr lang="en-US" b="1" dirty="0"/>
              <a:t>RSS: </a:t>
            </a:r>
            <a:r>
              <a:rPr lang="en-US" dirty="0"/>
              <a:t>	0.6496</a:t>
            </a:r>
          </a:p>
        </p:txBody>
      </p:sp>
    </p:spTree>
    <p:extLst>
      <p:ext uri="{BB962C8B-B14F-4D97-AF65-F5344CB8AC3E}">
        <p14:creationId xmlns:p14="http://schemas.microsoft.com/office/powerpoint/2010/main" val="4334491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Handling outlier</a:t>
            </a:r>
            <a:endParaRPr lang="en-US" sz="3200" dirty="0"/>
          </a:p>
        </p:txBody>
      </p:sp>
      <p:sp>
        <p:nvSpPr>
          <p:cNvPr id="6" name="TextBox 5"/>
          <p:cNvSpPr txBox="1"/>
          <p:nvPr/>
        </p:nvSpPr>
        <p:spPr>
          <a:xfrm>
            <a:off x="3091116" y="5574268"/>
            <a:ext cx="3497817" cy="369332"/>
          </a:xfrm>
          <a:prstGeom prst="rect">
            <a:avLst/>
          </a:prstGeom>
          <a:noFill/>
        </p:spPr>
        <p:txBody>
          <a:bodyPr wrap="none" rtlCol="0">
            <a:spAutoFit/>
          </a:bodyPr>
          <a:lstStyle/>
          <a:p>
            <a:r>
              <a:rPr lang="en-US" dirty="0"/>
              <a:t>The new data has no more outliers.</a:t>
            </a:r>
          </a:p>
        </p:txBody>
      </p:sp>
      <p:sp>
        <p:nvSpPr>
          <p:cNvPr id="9" name="TextBox 8"/>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pic>
        <p:nvPicPr>
          <p:cNvPr id="9219" name="Picture 3" descr="C:\Users\Kumar Vivek\Desktop\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86484"/>
            <a:ext cx="3352800" cy="34999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57401" y="1307068"/>
            <a:ext cx="5983305" cy="369332"/>
          </a:xfrm>
          <a:prstGeom prst="rect">
            <a:avLst/>
          </a:prstGeom>
          <a:noFill/>
        </p:spPr>
        <p:txBody>
          <a:bodyPr wrap="none" rtlCol="0">
            <a:spAutoFit/>
          </a:bodyPr>
          <a:lstStyle/>
          <a:p>
            <a:r>
              <a:rPr lang="en-US" dirty="0"/>
              <a:t>Replacing outlier with average of its surrounding observations</a:t>
            </a:r>
          </a:p>
        </p:txBody>
      </p:sp>
      <p:sp>
        <p:nvSpPr>
          <p:cNvPr id="4" name="TextBox 3"/>
          <p:cNvSpPr txBox="1"/>
          <p:nvPr/>
        </p:nvSpPr>
        <p:spPr>
          <a:xfrm>
            <a:off x="2887449" y="1676400"/>
            <a:ext cx="2097497" cy="369332"/>
          </a:xfrm>
          <a:prstGeom prst="rect">
            <a:avLst/>
          </a:prstGeom>
          <a:noFill/>
        </p:spPr>
        <p:txBody>
          <a:bodyPr wrap="none" rtlCol="0">
            <a:spAutoFit/>
          </a:bodyPr>
          <a:lstStyle/>
          <a:p>
            <a:r>
              <a:rPr lang="en-US" b="1" dirty="0"/>
              <a:t>Data with an outlier</a:t>
            </a:r>
          </a:p>
        </p:txBody>
      </p:sp>
      <p:pic>
        <p:nvPicPr>
          <p:cNvPr id="8" name="Picture 7" descr="C:\Users\Kumar Vivek\Desktop\Capture.JPG"/>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986484"/>
            <a:ext cx="3543300" cy="3499916"/>
          </a:xfrm>
          <a:prstGeom prst="rect">
            <a:avLst/>
          </a:prstGeom>
          <a:noFill/>
          <a:ln>
            <a:noFill/>
          </a:ln>
        </p:spPr>
      </p:pic>
      <p:sp>
        <p:nvSpPr>
          <p:cNvPr id="10" name="TextBox 9"/>
          <p:cNvSpPr txBox="1"/>
          <p:nvPr/>
        </p:nvSpPr>
        <p:spPr>
          <a:xfrm>
            <a:off x="6970304" y="1676400"/>
            <a:ext cx="2529347" cy="369332"/>
          </a:xfrm>
          <a:prstGeom prst="rect">
            <a:avLst/>
          </a:prstGeom>
          <a:noFill/>
        </p:spPr>
        <p:txBody>
          <a:bodyPr wrap="none" rtlCol="0">
            <a:spAutoFit/>
          </a:bodyPr>
          <a:lstStyle/>
          <a:p>
            <a:r>
              <a:rPr lang="en-US" b="1" dirty="0"/>
              <a:t>Data without any outlier</a:t>
            </a:r>
          </a:p>
        </p:txBody>
      </p:sp>
    </p:spTree>
    <p:extLst>
      <p:ext uri="{BB962C8B-B14F-4D97-AF65-F5344CB8AC3E}">
        <p14:creationId xmlns:p14="http://schemas.microsoft.com/office/powerpoint/2010/main" val="15006553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Fitting a linear regression model </a:t>
            </a:r>
            <a:r>
              <a:rPr lang="en-US" sz="2000" b="1" dirty="0">
                <a:solidFill>
                  <a:schemeClr val="tx2"/>
                </a:solidFill>
              </a:rPr>
              <a:t>(no outliers present)</a:t>
            </a:r>
            <a:endParaRPr lang="en-US" sz="3200" dirty="0"/>
          </a:p>
        </p:txBody>
      </p:sp>
      <p:sp>
        <p:nvSpPr>
          <p:cNvPr id="6" name="TextBox 5"/>
          <p:cNvSpPr txBox="1"/>
          <p:nvPr/>
        </p:nvSpPr>
        <p:spPr>
          <a:xfrm>
            <a:off x="3091116" y="5574268"/>
            <a:ext cx="7195885" cy="369332"/>
          </a:xfrm>
          <a:prstGeom prst="rect">
            <a:avLst/>
          </a:prstGeom>
          <a:noFill/>
        </p:spPr>
        <p:txBody>
          <a:bodyPr wrap="square" rtlCol="0">
            <a:spAutoFit/>
          </a:bodyPr>
          <a:lstStyle/>
          <a:p>
            <a:pPr algn="just"/>
            <a:r>
              <a:rPr lang="en-US" dirty="0"/>
              <a:t>The given model has less RSS as compared with the model with an outlier. </a:t>
            </a:r>
          </a:p>
        </p:txBody>
      </p:sp>
      <p:sp>
        <p:nvSpPr>
          <p:cNvPr id="9" name="TextBox 8"/>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mc:AlternateContent xmlns:mc="http://schemas.openxmlformats.org/markup-compatibility/2006" xmlns:a14="http://schemas.microsoft.com/office/drawing/2010/main">
        <mc:Choice Requires="a14">
          <p:sp>
            <p:nvSpPr>
              <p:cNvPr id="3" name="TextBox 2"/>
              <p:cNvSpPr txBox="1"/>
              <p:nvPr/>
            </p:nvSpPr>
            <p:spPr>
              <a:xfrm>
                <a:off x="2057400" y="1371601"/>
                <a:ext cx="8077200" cy="3693319"/>
              </a:xfrm>
              <a:prstGeom prst="rect">
                <a:avLst/>
              </a:prstGeom>
              <a:noFill/>
            </p:spPr>
            <p:txBody>
              <a:bodyPr wrap="square" rtlCol="0">
                <a:spAutoFit/>
              </a:bodyPr>
              <a:lstStyle/>
              <a:p>
                <a:pPr algn="just"/>
                <a:r>
                  <a:rPr lang="en-US" dirty="0"/>
                  <a:t>The simple linear regression model without any outlier results into the following –</a:t>
                </a:r>
              </a:p>
              <a:p>
                <a:pPr algn="just"/>
                <a:endParaRPr lang="en-US" dirty="0"/>
              </a:p>
              <a:p>
                <a:pPr algn="just"/>
                <a:endParaRPr lang="en-US" dirty="0"/>
              </a:p>
              <a:p>
                <a:pPr algn="just"/>
                <a:endParaRPr lang="en-US" dirty="0"/>
              </a:p>
              <a:p>
                <a:pPr algn="just"/>
                <a:r>
                  <a:rPr lang="en-US" b="1" dirty="0"/>
                  <a:t>Coefficients: </a:t>
                </a:r>
              </a:p>
              <a:p>
                <a:pPr algn="just"/>
                <a:r>
                  <a:rPr lang="en-US" dirty="0"/>
                  <a:t>	(Intercept) 	</a:t>
                </a:r>
                <a:r>
                  <a:rPr lang="en-US" dirty="0" err="1"/>
                  <a:t>rainfall_in_mm</a:t>
                </a:r>
                <a:r>
                  <a:rPr lang="en-US" dirty="0"/>
                  <a:t> </a:t>
                </a:r>
              </a:p>
              <a:p>
                <a:pPr algn="just"/>
                <a:r>
                  <a:rPr lang="en-US" dirty="0"/>
                  <a:t>	-0.2904 		-0.3598</a:t>
                </a:r>
              </a:p>
              <a:p>
                <a:pPr algn="just"/>
                <a:endParaRPr lang="en-US" b="1" dirty="0"/>
              </a:p>
              <a:p>
                <a:pPr algn="just"/>
                <a:r>
                  <a:rPr lang="en-US" b="1" dirty="0"/>
                  <a:t>RSS: </a:t>
                </a:r>
                <a:r>
                  <a:rPr lang="en-US" dirty="0"/>
                  <a:t>	0.00413</a:t>
                </a:r>
              </a:p>
              <a:p>
                <a:pPr algn="just"/>
                <a:endParaRPr lang="en-US" dirty="0"/>
              </a:p>
              <a:p>
                <a:pPr algn="just"/>
                <a:r>
                  <a:rPr lang="en-US" dirty="0"/>
                  <a:t>The simple linear regression equation becomes –</a:t>
                </a:r>
              </a:p>
              <a:p>
                <a:pPr algn="just"/>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𝑠𝑎𝑙𝑒𝑠</m:t>
                      </m:r>
                      <m:r>
                        <a:rPr lang="en-US" i="1">
                          <a:latin typeface="Cambria Math" panose="02040503050406030204" pitchFamily="18" charset="0"/>
                        </a:rPr>
                        <m:t>_</m:t>
                      </m:r>
                      <m:r>
                        <a:rPr lang="en-US" i="1">
                          <a:latin typeface="Cambria Math" panose="02040503050406030204" pitchFamily="18" charset="0"/>
                        </a:rPr>
                        <m:t>𝑖𝑛</m:t>
                      </m:r>
                      <m:r>
                        <a:rPr lang="en-US" i="1">
                          <a:latin typeface="Cambria Math" panose="02040503050406030204" pitchFamily="18" charset="0"/>
                        </a:rPr>
                        <m:t>_</m:t>
                      </m:r>
                      <m:r>
                        <a:rPr lang="en-US" i="1">
                          <a:latin typeface="Cambria Math" panose="02040503050406030204" pitchFamily="18" charset="0"/>
                        </a:rPr>
                        <m:t>𝑖𝑛𝑟</m:t>
                      </m:r>
                      <m:r>
                        <a:rPr lang="en-US" i="1">
                          <a:latin typeface="Cambria Math" panose="02040503050406030204" pitchFamily="18" charset="0"/>
                        </a:rPr>
                        <m:t>= −</m:t>
                      </m:r>
                      <m:r>
                        <a:rPr lang="en-US">
                          <a:latin typeface="Cambria Math" panose="02040503050406030204" pitchFamily="18" charset="0"/>
                        </a:rPr>
                        <m:t>0.2903623</m:t>
                      </m:r>
                      <m:r>
                        <a:rPr lang="en-US" i="1">
                          <a:latin typeface="Cambria Math" panose="02040503050406030204" pitchFamily="18" charset="0"/>
                        </a:rPr>
                        <m:t>−</m:t>
                      </m:r>
                      <m:r>
                        <a:rPr lang="en-US">
                          <a:latin typeface="Cambria Math" panose="02040503050406030204" pitchFamily="18" charset="0"/>
                        </a:rPr>
                        <m:t>0.3598104</m:t>
                      </m:r>
                      <m:r>
                        <a:rPr lang="en-US" i="1">
                          <a:latin typeface="Cambria Math" panose="02040503050406030204" pitchFamily="18" charset="0"/>
                        </a:rPr>
                        <m:t>∗</m:t>
                      </m:r>
                      <m:r>
                        <a:rPr lang="en-US" i="1">
                          <a:latin typeface="Cambria Math" panose="02040503050406030204" pitchFamily="18" charset="0"/>
                        </a:rPr>
                        <m:t>𝑟𝑎𝑖𝑛𝑓𝑎𝑙𝑙</m:t>
                      </m:r>
                      <m:r>
                        <a:rPr lang="en-US" i="1">
                          <a:latin typeface="Cambria Math" panose="02040503050406030204" pitchFamily="18" charset="0"/>
                        </a:rPr>
                        <m:t>_</m:t>
                      </m:r>
                      <m:r>
                        <a:rPr lang="en-US" i="1">
                          <a:latin typeface="Cambria Math" panose="02040503050406030204" pitchFamily="18" charset="0"/>
                        </a:rPr>
                        <m:t>𝑖𝑛</m:t>
                      </m:r>
                      <m:r>
                        <a:rPr lang="en-US" i="1">
                          <a:latin typeface="Cambria Math" panose="02040503050406030204" pitchFamily="18" charset="0"/>
                        </a:rPr>
                        <m:t>_</m:t>
                      </m:r>
                      <m:r>
                        <a:rPr lang="en-US" i="1">
                          <a:latin typeface="Cambria Math" panose="02040503050406030204" pitchFamily="18" charset="0"/>
                        </a:rPr>
                        <m:t>𝑚𝑚</m:t>
                      </m:r>
                    </m:oMath>
                  </m:oMathPara>
                </a14:m>
                <a:endParaRPr lang="en-US" dirty="0"/>
              </a:p>
              <a:p>
                <a:pPr algn="just"/>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057400" y="1371601"/>
                <a:ext cx="8077200" cy="3693319"/>
              </a:xfrm>
              <a:prstGeom prst="rect">
                <a:avLst/>
              </a:prstGeom>
              <a:blipFill>
                <a:blip r:embed="rId2"/>
                <a:stretch>
                  <a:fillRect l="-679" t="-825"/>
                </a:stretch>
              </a:blipFill>
            </p:spPr>
            <p:txBody>
              <a:bodyPr/>
              <a:lstStyle/>
              <a:p>
                <a:r>
                  <a:rPr lang="en-US">
                    <a:noFill/>
                  </a:rPr>
                  <a:t> </a:t>
                </a:r>
              </a:p>
            </p:txBody>
          </p:sp>
        </mc:Fallback>
      </mc:AlternateContent>
    </p:spTree>
    <p:extLst>
      <p:ext uri="{BB962C8B-B14F-4D97-AF65-F5344CB8AC3E}">
        <p14:creationId xmlns:p14="http://schemas.microsoft.com/office/powerpoint/2010/main" val="4194076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Residual plot</a:t>
            </a:r>
            <a:endParaRPr lang="en-US" sz="3200" dirty="0"/>
          </a:p>
        </p:txBody>
      </p:sp>
      <p:sp>
        <p:nvSpPr>
          <p:cNvPr id="6" name="TextBox 5"/>
          <p:cNvSpPr txBox="1"/>
          <p:nvPr/>
        </p:nvSpPr>
        <p:spPr>
          <a:xfrm>
            <a:off x="3091116" y="5574269"/>
            <a:ext cx="7195885" cy="646331"/>
          </a:xfrm>
          <a:prstGeom prst="rect">
            <a:avLst/>
          </a:prstGeom>
          <a:noFill/>
        </p:spPr>
        <p:txBody>
          <a:bodyPr wrap="square" rtlCol="0">
            <a:spAutoFit/>
          </a:bodyPr>
          <a:lstStyle/>
          <a:p>
            <a:pPr algn="just"/>
            <a:r>
              <a:rPr lang="en-US" dirty="0"/>
              <a:t>There isn’t any significant pattern seen in the curve. All the points are randomly scattered in the graph. Hence, given model is </a:t>
            </a:r>
            <a:r>
              <a:rPr lang="en-US" b="1" dirty="0"/>
              <a:t>acceptable</a:t>
            </a:r>
            <a:r>
              <a:rPr lang="en-US" dirty="0"/>
              <a:t>.</a:t>
            </a:r>
          </a:p>
        </p:txBody>
      </p:sp>
      <p:sp>
        <p:nvSpPr>
          <p:cNvPr id="9" name="TextBox 8"/>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962401" y="1828800"/>
            <a:ext cx="4090987" cy="3648992"/>
          </a:xfrm>
          <a:prstGeom prst="rect">
            <a:avLst/>
          </a:prstGeom>
        </p:spPr>
      </p:pic>
      <p:sp>
        <p:nvSpPr>
          <p:cNvPr id="3" name="TextBox 2"/>
          <p:cNvSpPr txBox="1"/>
          <p:nvPr/>
        </p:nvSpPr>
        <p:spPr>
          <a:xfrm>
            <a:off x="2057400" y="1371601"/>
            <a:ext cx="8077200"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Residual plot comes handy when we need to verify if given model is suitable for dataset or not. </a:t>
            </a:r>
          </a:p>
          <a:p>
            <a:pPr marL="285750" indent="-285750" algn="just">
              <a:buFont typeface="Arial" panose="020B0604020202020204" pitchFamily="34" charset="0"/>
              <a:buChar char="•"/>
            </a:pPr>
            <a:r>
              <a:rPr lang="en-US" dirty="0"/>
              <a:t>If there isn’t any significant pattern in the residual plot then model is acceptable.</a:t>
            </a:r>
          </a:p>
          <a:p>
            <a:pPr algn="just"/>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4864976" y="6324600"/>
                <a:ext cx="26709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4864976" y="6324600"/>
                <a:ext cx="2670923"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7576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493838"/>
                <a:ext cx="8229600" cy="4525963"/>
              </a:xfrm>
            </p:spPr>
            <p:txBody>
              <a:bodyPr>
                <a:normAutofit/>
              </a:bodyPr>
              <a:lstStyle/>
              <a:p>
                <a:pPr marL="0" indent="0" algn="just">
                  <a:buNone/>
                </a:pPr>
                <a:r>
                  <a:rPr lang="en-US" sz="1800" dirty="0"/>
                  <a:t>Consider we have been given with the actual values of a variable (say)</a:t>
                </a: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 </m:t>
                        </m:r>
                        <m:r>
                          <a:rPr lang="en-US" sz="1800" i="1">
                            <a:latin typeface="Cambria Math"/>
                          </a:rPr>
                          <m:t>𝑋</m:t>
                        </m:r>
                      </m:e>
                      <m:sub>
                        <m:r>
                          <a:rPr lang="en-US" sz="1800" i="1">
                            <a:latin typeface="Cambria Math"/>
                          </a:rPr>
                          <m:t>𝑝</m:t>
                        </m:r>
                      </m:sub>
                    </m:sSub>
                  </m:oMath>
                </a14:m>
                <a:r>
                  <a:rPr lang="en-US" sz="1800" dirty="0"/>
                  <a:t>, then a multiple regression model response variable</a:t>
                </a:r>
                <a14:m>
                  <m:oMath xmlns:m="http://schemas.openxmlformats.org/officeDocument/2006/math">
                    <m:r>
                      <a:rPr lang="en-US" sz="1800">
                        <a:latin typeface="Cambria Math"/>
                      </a:rPr>
                      <m:t> </m:t>
                    </m:r>
                    <m:acc>
                      <m:accPr>
                        <m:chr m:val="̂"/>
                        <m:ctrlPr>
                          <a:rPr lang="en-US" sz="1800" i="1">
                            <a:latin typeface="Cambria Math" panose="02040503050406030204" pitchFamily="18" charset="0"/>
                          </a:rPr>
                        </m:ctrlPr>
                      </m:accPr>
                      <m:e>
                        <m:r>
                          <a:rPr lang="en-US" sz="1800" i="1">
                            <a:latin typeface="Cambria Math"/>
                          </a:rPr>
                          <m:t>𝑦</m:t>
                        </m:r>
                      </m:e>
                    </m:acc>
                    <m:r>
                      <a:rPr lang="en-US" sz="1800" i="1">
                        <a:latin typeface="Cambria Math"/>
                      </a:rPr>
                      <m:t> </m:t>
                    </m:r>
                  </m:oMath>
                </a14:m>
                <a:r>
                  <a:rPr lang="en-US" sz="1800" dirty="0"/>
                  <a:t>is given as:</a:t>
                </a:r>
              </a:p>
              <a:p>
                <a:pPr marL="0" indent="0" algn="just">
                  <a:buNone/>
                </a:pPr>
                <a:endParaRPr lang="en-US" sz="1800" dirty="0"/>
              </a:p>
              <a:p>
                <a:pPr marL="0" indent="0" algn="just">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𝑝</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𝑝</m:t>
                          </m:r>
                        </m:sub>
                      </m:sSub>
                    </m:oMath>
                  </m:oMathPara>
                </a14:m>
                <a:endParaRPr lang="en-US" sz="1800" dirty="0"/>
              </a:p>
              <a:p>
                <a:pPr marL="0" indent="0" algn="just">
                  <a:buNone/>
                </a:pPr>
                <a:endParaRPr lang="en-US" sz="1800" dirty="0"/>
              </a:p>
              <a:p>
                <a:pPr marL="0" indent="0" algn="just">
                  <a:buNone/>
                </a:pPr>
                <a:r>
                  <a:rPr lang="en-US" sz="1800" dirty="0"/>
                  <a:t>Again as with simple linear regression model, the values of</a:t>
                </a: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 </m:t>
                        </m:r>
                        <m:r>
                          <a:rPr lang="en-US" sz="1800" i="1">
                            <a:latin typeface="Cambria Math" panose="02040503050406030204" pitchFamily="18" charset="0"/>
                          </a:rPr>
                          <m:t>𝛽</m:t>
                        </m:r>
                      </m:e>
                      <m:sub>
                        <m:r>
                          <a:rPr lang="en-US" sz="1800" i="1">
                            <a:latin typeface="Cambria Math" panose="02040503050406030204" pitchFamily="18" charset="0"/>
                          </a:rPr>
                          <m:t>𝑝</m:t>
                        </m:r>
                      </m:sub>
                    </m:sSub>
                  </m:oMath>
                </a14:m>
                <a:r>
                  <a:rPr lang="en-US" sz="1800" dirty="0"/>
                  <a:t>can be calculated using </a:t>
                </a:r>
                <a:r>
                  <a:rPr lang="en-US" sz="1800" i="1" dirty="0"/>
                  <a:t>Gradient Descent </a:t>
                </a:r>
                <a:r>
                  <a:rPr lang="en-US" sz="1800" dirty="0"/>
                  <a:t>or </a:t>
                </a:r>
                <a:r>
                  <a:rPr lang="en-US" sz="1800" i="1" dirty="0"/>
                  <a:t>Coordinated Descent</a:t>
                </a:r>
                <a:r>
                  <a:rPr lang="en-US" sz="1800" dirty="0"/>
                  <a:t> methods. </a:t>
                </a:r>
              </a:p>
              <a:p>
                <a:pPr marL="0" indent="0" algn="just">
                  <a:buNone/>
                </a:pPr>
                <a:endParaRPr lang="en-US" sz="1800" dirty="0"/>
              </a:p>
              <a:p>
                <a:pPr marL="0" indent="0" algn="just">
                  <a:buNone/>
                </a:pPr>
                <a:r>
                  <a:rPr lang="en-US" sz="1800" dirty="0"/>
                  <a:t>Similarly, the best model is the one which has </a:t>
                </a:r>
                <a:r>
                  <a:rPr lang="en-US" sz="1800" b="1" dirty="0"/>
                  <a:t>least RSS</a:t>
                </a:r>
                <a:r>
                  <a:rPr lang="en-US" sz="1800" dirty="0"/>
                  <a:t> and other parameters like Adjusted </a:t>
                </a:r>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a:rPr>
                          <m:t>𝑅</m:t>
                        </m:r>
                      </m:e>
                      <m:sup>
                        <m:r>
                          <a:rPr lang="en-US" sz="1800" i="1" dirty="0">
                            <a:latin typeface="Cambria Math"/>
                          </a:rPr>
                          <m:t>2</m:t>
                        </m:r>
                      </m:sup>
                    </m:sSup>
                    <m:r>
                      <a:rPr lang="en-US" sz="1800" i="1" dirty="0">
                        <a:latin typeface="Cambria Math"/>
                      </a:rPr>
                      <m:t>, </m:t>
                    </m:r>
                  </m:oMath>
                </a14:m>
                <a:r>
                  <a:rPr lang="en-US" sz="1800" dirty="0"/>
                  <a:t>AIC, BIC, etc. can also be used.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493838"/>
                <a:ext cx="8229600" cy="4525963"/>
              </a:xfrm>
              <a:blipFill>
                <a:blip r:embed="rId2"/>
                <a:stretch>
                  <a:fillRect l="-593" t="-1077" r="-593"/>
                </a:stretch>
              </a:blipFill>
            </p:spPr>
            <p:txBody>
              <a:bodyPr/>
              <a:lstStyle/>
              <a:p>
                <a:r>
                  <a:rPr lang="en-US">
                    <a:noFill/>
                  </a:rPr>
                  <a:t> </a:t>
                </a:r>
              </a:p>
            </p:txBody>
          </p:sp>
        </mc:Fallback>
      </mc:AlternateContent>
      <p:sp>
        <p:nvSpPr>
          <p:cNvPr id="4" name="Title 1"/>
          <p:cNvSpPr>
            <a:spLocks noGrp="1"/>
          </p:cNvSpPr>
          <p:nvPr>
            <p:ph type="title"/>
          </p:nvPr>
        </p:nvSpPr>
        <p:spPr/>
        <p:txBody>
          <a:bodyPr>
            <a:normAutofit/>
          </a:bodyPr>
          <a:lstStyle/>
          <a:p>
            <a:pPr algn="just"/>
            <a:r>
              <a:rPr lang="en-US" sz="3200" b="1" dirty="0">
                <a:solidFill>
                  <a:schemeClr val="tx2"/>
                </a:solidFill>
              </a:rPr>
              <a:t>Multiple Linear Regression</a:t>
            </a:r>
          </a:p>
        </p:txBody>
      </p:sp>
    </p:spTree>
    <p:extLst>
      <p:ext uri="{BB962C8B-B14F-4D97-AF65-F5344CB8AC3E}">
        <p14:creationId xmlns:p14="http://schemas.microsoft.com/office/powerpoint/2010/main" val="19381224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493838"/>
                <a:ext cx="8229600" cy="4525963"/>
              </a:xfrm>
            </p:spPr>
            <p:txBody>
              <a:bodyPr>
                <a:normAutofit/>
              </a:bodyPr>
              <a:lstStyle/>
              <a:p>
                <a:pPr marL="0" indent="0" algn="just">
                  <a:buNone/>
                </a:pPr>
                <a:r>
                  <a:rPr lang="en-US" sz="1800" dirty="0"/>
                  <a:t>This time consider a new dataset with 4 independent variables and 1 dependent variable as shown below.</a:t>
                </a:r>
              </a:p>
              <a:p>
                <a:pPr marL="0" indent="0" algn="just">
                  <a:buNone/>
                </a:pPr>
                <a:endParaRPr lang="en-US" sz="1800" dirty="0"/>
              </a:p>
              <a:p>
                <a:pPr marL="0" indent="0" algn="just">
                  <a:buNone/>
                </a:pPr>
                <a:r>
                  <a:rPr lang="en-US" sz="1800" dirty="0"/>
                  <a:t>Our task is to determine </a:t>
                </a:r>
                <a14:m>
                  <m:oMath xmlns:m="http://schemas.openxmlformats.org/officeDocument/2006/math">
                    <m:r>
                      <a:rPr lang="en-US" sz="1800" i="1" dirty="0">
                        <a:latin typeface="Cambria Math"/>
                      </a:rPr>
                      <m:t>𝑦</m:t>
                    </m:r>
                    <m:r>
                      <a:rPr lang="en-US" sz="1800" i="1" dirty="0">
                        <a:latin typeface="Cambria Math"/>
                      </a:rPr>
                      <m:t> </m:t>
                    </m:r>
                  </m:oMath>
                </a14:m>
                <a:r>
                  <a:rPr lang="en-US" sz="1800" dirty="0"/>
                  <a:t>based on </a:t>
                </a:r>
                <a14:m>
                  <m:oMath xmlns:m="http://schemas.openxmlformats.org/officeDocument/2006/math">
                    <m:r>
                      <a:rPr lang="en-US" sz="1800" i="1" dirty="0">
                        <a:latin typeface="Cambria Math"/>
                      </a:rPr>
                      <m:t>𝑋</m:t>
                    </m:r>
                    <m:r>
                      <a:rPr lang="en-US" sz="1800" i="1" dirty="0">
                        <a:latin typeface="Cambria Math"/>
                      </a:rPr>
                      <m:t>1, </m:t>
                    </m:r>
                    <m:r>
                      <a:rPr lang="en-US" sz="1800" i="1" dirty="0">
                        <a:latin typeface="Cambria Math"/>
                      </a:rPr>
                      <m:t>𝑋</m:t>
                    </m:r>
                    <m:r>
                      <a:rPr lang="en-US" sz="1800" i="1" dirty="0">
                        <a:latin typeface="Cambria Math"/>
                      </a:rPr>
                      <m:t>2, </m:t>
                    </m:r>
                    <m:r>
                      <a:rPr lang="en-US" sz="1800" i="1" dirty="0">
                        <a:latin typeface="Cambria Math"/>
                      </a:rPr>
                      <m:t>𝑋</m:t>
                    </m:r>
                    <m:r>
                      <a:rPr lang="en-US" sz="1800" i="1" dirty="0">
                        <a:latin typeface="Cambria Math"/>
                      </a:rPr>
                      <m:t>3 </m:t>
                    </m:r>
                  </m:oMath>
                </a14:m>
                <a:r>
                  <a:rPr lang="en-US" sz="1800" dirty="0">
                    <a:latin typeface="+mj-lt"/>
                  </a:rPr>
                  <a:t>and</a:t>
                </a:r>
                <a14:m>
                  <m:oMath xmlns:m="http://schemas.openxmlformats.org/officeDocument/2006/math">
                    <m:r>
                      <a:rPr lang="en-US" sz="1800" i="1" dirty="0">
                        <a:latin typeface="Cambria Math"/>
                      </a:rPr>
                      <m:t> </m:t>
                    </m:r>
                    <m:r>
                      <a:rPr lang="en-US" sz="1800" i="1" dirty="0">
                        <a:latin typeface="Cambria Math"/>
                      </a:rPr>
                      <m:t>𝑋</m:t>
                    </m:r>
                    <m:r>
                      <a:rPr lang="en-US" sz="1800" i="1" dirty="0">
                        <a:latin typeface="Cambria Math"/>
                      </a:rPr>
                      <m:t>4</m:t>
                    </m:r>
                  </m:oMath>
                </a14:m>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493838"/>
                <a:ext cx="8229600" cy="4525963"/>
              </a:xfrm>
              <a:blipFill>
                <a:blip r:embed="rId2"/>
                <a:stretch>
                  <a:fillRect l="-593" t="-1211" r="-593"/>
                </a:stretch>
              </a:blipFill>
            </p:spPr>
            <p:txBody>
              <a:bodyPr/>
              <a:lstStyle/>
              <a:p>
                <a:r>
                  <a:rPr lang="en-US">
                    <a:noFill/>
                  </a:rPr>
                  <a:t> </a:t>
                </a:r>
              </a:p>
            </p:txBody>
          </p:sp>
        </mc:Fallback>
      </mc:AlternateContent>
      <p:sp>
        <p:nvSpPr>
          <p:cNvPr id="4" name="Title 1"/>
          <p:cNvSpPr>
            <a:spLocks noGrp="1"/>
          </p:cNvSpPr>
          <p:nvPr>
            <p:ph type="title"/>
          </p:nvPr>
        </p:nvSpPr>
        <p:spPr/>
        <p:txBody>
          <a:bodyPr>
            <a:normAutofit/>
          </a:bodyPr>
          <a:lstStyle/>
          <a:p>
            <a:pPr algn="just"/>
            <a:r>
              <a:rPr lang="en-US" sz="3200" b="1" dirty="0">
                <a:solidFill>
                  <a:schemeClr val="tx2"/>
                </a:solidFill>
              </a:rPr>
              <a:t>Multiple Linear Regression – Illustration </a:t>
            </a:r>
          </a:p>
        </p:txBody>
      </p:sp>
      <p:graphicFrame>
        <p:nvGraphicFramePr>
          <p:cNvPr id="2" name="Table 1"/>
          <p:cNvGraphicFramePr>
            <a:graphicFrameLocks noGrp="1"/>
          </p:cNvGraphicFramePr>
          <p:nvPr>
            <p:extLst/>
          </p:nvPr>
        </p:nvGraphicFramePr>
        <p:xfrm>
          <a:off x="3962400" y="3276601"/>
          <a:ext cx="3657600" cy="198691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l" fontAlgn="ctr"/>
                      <a:endParaRPr lang="en-US" sz="1800" b="0"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l" fontAlgn="b"/>
                      <a:r>
                        <a:rPr lang="en-US" sz="1800" b="1" u="none" strike="noStrike" dirty="0">
                          <a:effectLst/>
                          <a:latin typeface="+mj-lt"/>
                        </a:rPr>
                        <a:t>y</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b="1" u="none" strike="noStrike" dirty="0">
                          <a:effectLst/>
                          <a:latin typeface="+mj-lt"/>
                        </a:rPr>
                        <a:t>X1</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b="1" u="none" strike="noStrike" dirty="0">
                          <a:effectLst/>
                          <a:latin typeface="+mj-lt"/>
                        </a:rPr>
                        <a:t>X2</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b="1" u="none" strike="noStrike" dirty="0">
                          <a:effectLst/>
                          <a:latin typeface="+mj-lt"/>
                        </a:rPr>
                        <a:t>X3</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b="1" u="none" strike="noStrike" dirty="0">
                          <a:effectLst/>
                          <a:latin typeface="+mj-lt"/>
                        </a:rPr>
                        <a:t>X4</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10000"/>
                  </a:ext>
                </a:extLst>
              </a:tr>
              <a:tr h="190500">
                <a:tc>
                  <a:txBody>
                    <a:bodyPr/>
                    <a:lstStyle/>
                    <a:p>
                      <a:pPr algn="r" fontAlgn="ctr"/>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150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68</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190500">
                <a:tc>
                  <a:txBody>
                    <a:bodyPr/>
                    <a:lstStyle/>
                    <a:p>
                      <a:pPr algn="r" fontAlgn="ctr"/>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8</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120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60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190500">
                <a:tc>
                  <a:txBody>
                    <a:bodyPr/>
                    <a:lstStyle/>
                    <a:p>
                      <a:pPr algn="r" fontAlgn="ctr"/>
                      <a:r>
                        <a:rPr lang="en-US" sz="1800" u="none" strike="noStrike">
                          <a:effectLst/>
                          <a:latin typeface="+mj-lt"/>
                        </a:rPr>
                        <a:t>3</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9</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8</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100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98</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190500">
                <a:tc>
                  <a:txBody>
                    <a:bodyPr/>
                    <a:lstStyle/>
                    <a:p>
                      <a:pPr algn="r" fontAlgn="ctr"/>
                      <a:r>
                        <a:rPr lang="en-US" sz="1800" u="none" strike="noStrike">
                          <a:effectLst/>
                          <a:latin typeface="+mj-lt"/>
                        </a:rPr>
                        <a:t>4</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15</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85</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43</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4"/>
                  </a:ext>
                </a:extLst>
              </a:tr>
              <a:tr h="190500">
                <a:tc>
                  <a:txBody>
                    <a:bodyPr/>
                    <a:lstStyle/>
                    <a:p>
                      <a:pPr algn="r" fontAlgn="ctr"/>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26</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30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60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89</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5"/>
                  </a:ext>
                </a:extLst>
              </a:tr>
              <a:tr h="190500">
                <a:tc>
                  <a:txBody>
                    <a:bodyPr/>
                    <a:lstStyle/>
                    <a:p>
                      <a:pPr algn="r" fontAlgn="ctr"/>
                      <a:r>
                        <a:rPr lang="en-US" sz="1800" u="none" strike="noStrike">
                          <a:effectLst/>
                          <a:latin typeface="+mj-lt"/>
                        </a:rPr>
                        <a:t>6</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34</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45</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44</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81</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1532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3091115" y="990601"/>
            <a:ext cx="5128960" cy="4029075"/>
          </a:xfrm>
          <a:prstGeom prst="rect">
            <a:avLst/>
          </a:prstGeom>
        </p:spPr>
      </p:pic>
      <p:sp>
        <p:nvSpPr>
          <p:cNvPr id="6" name="TextBox 5"/>
          <p:cNvSpPr txBox="1"/>
          <p:nvPr/>
        </p:nvSpPr>
        <p:spPr>
          <a:xfrm>
            <a:off x="2978458" y="5112925"/>
            <a:ext cx="7232343" cy="1754326"/>
          </a:xfrm>
          <a:prstGeom prst="rect">
            <a:avLst/>
          </a:prstGeom>
          <a:noFill/>
        </p:spPr>
        <p:txBody>
          <a:bodyPr wrap="square" rtlCol="0">
            <a:spAutoFit/>
          </a:bodyPr>
          <a:lstStyle/>
          <a:p>
            <a:r>
              <a:rPr lang="en-US" dirty="0"/>
              <a:t>1. Response variable X1 is directly proportional to y</a:t>
            </a:r>
          </a:p>
          <a:p>
            <a:r>
              <a:rPr lang="en-US" dirty="0"/>
              <a:t>2. Response variable X2 is indirectly proportional to y</a:t>
            </a:r>
          </a:p>
          <a:p>
            <a:r>
              <a:rPr lang="en-US" dirty="0"/>
              <a:t>3. Response variable X3 is constant overtime and doesn't correlate to y</a:t>
            </a:r>
          </a:p>
          <a:p>
            <a:r>
              <a:rPr lang="en-US" dirty="0"/>
              <a:t>4. Response variable X4 has random nature. However, it has a little indirect relationship with y</a:t>
            </a:r>
          </a:p>
          <a:p>
            <a:endParaRPr lang="en-US" dirty="0"/>
          </a:p>
        </p:txBody>
      </p:sp>
      <p:sp>
        <p:nvSpPr>
          <p:cNvPr id="2" name="Title 1"/>
          <p:cNvSpPr>
            <a:spLocks noGrp="1"/>
          </p:cNvSpPr>
          <p:nvPr>
            <p:ph type="title"/>
          </p:nvPr>
        </p:nvSpPr>
        <p:spPr/>
        <p:txBody>
          <a:bodyPr>
            <a:normAutofit/>
          </a:bodyPr>
          <a:lstStyle/>
          <a:p>
            <a:pPr algn="just"/>
            <a:r>
              <a:rPr lang="en-US" sz="3200" b="1" dirty="0">
                <a:solidFill>
                  <a:schemeClr val="tx2"/>
                </a:solidFill>
              </a:rPr>
              <a:t>Visualizing the data</a:t>
            </a:r>
            <a:endParaRPr lang="en-US" sz="3200" dirty="0"/>
          </a:p>
        </p:txBody>
      </p:sp>
    </p:spTree>
    <p:extLst>
      <p:ext uri="{BB962C8B-B14F-4D97-AF65-F5344CB8AC3E}">
        <p14:creationId xmlns:p14="http://schemas.microsoft.com/office/powerpoint/2010/main" val="3941599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Content</a:t>
            </a:r>
          </a:p>
        </p:txBody>
      </p:sp>
      <p:sp>
        <p:nvSpPr>
          <p:cNvPr id="3" name="Content Placeholder 2"/>
          <p:cNvSpPr>
            <a:spLocks noGrp="1"/>
          </p:cNvSpPr>
          <p:nvPr>
            <p:ph idx="1"/>
          </p:nvPr>
        </p:nvSpPr>
        <p:spPr>
          <a:xfrm>
            <a:off x="1981200" y="1265238"/>
            <a:ext cx="8229600" cy="4983163"/>
          </a:xfrm>
        </p:spPr>
        <p:txBody>
          <a:bodyPr>
            <a:normAutofit fontScale="70000" lnSpcReduction="20000"/>
          </a:bodyPr>
          <a:lstStyle/>
          <a:p>
            <a:pPr lvl="0"/>
            <a:r>
              <a:rPr lang="en-US" b="1" dirty="0"/>
              <a:t>Supervised Learning</a:t>
            </a:r>
            <a:r>
              <a:rPr lang="en-US" dirty="0"/>
              <a:t> </a:t>
            </a:r>
          </a:p>
          <a:p>
            <a:pPr lvl="1"/>
            <a:r>
              <a:rPr lang="en-US" dirty="0"/>
              <a:t>Regression</a:t>
            </a:r>
          </a:p>
          <a:p>
            <a:pPr lvl="2"/>
            <a:r>
              <a:rPr lang="en-US" dirty="0"/>
              <a:t>Linear (Simple and Multiple)</a:t>
            </a:r>
          </a:p>
          <a:p>
            <a:pPr lvl="2"/>
            <a:r>
              <a:rPr lang="en-US" dirty="0"/>
              <a:t>Polynomial</a:t>
            </a:r>
          </a:p>
          <a:p>
            <a:pPr lvl="1"/>
            <a:r>
              <a:rPr lang="en-US" dirty="0"/>
              <a:t>Classification</a:t>
            </a:r>
          </a:p>
          <a:p>
            <a:pPr lvl="2"/>
            <a:r>
              <a:rPr lang="en-US" dirty="0"/>
              <a:t>Logistic Regression (</a:t>
            </a:r>
            <a:r>
              <a:rPr lang="en-US" dirty="0" smtClean="0"/>
              <a:t>Binomial and Multinomial)</a:t>
            </a:r>
            <a:endParaRPr lang="en-US" dirty="0"/>
          </a:p>
          <a:p>
            <a:pPr lvl="2"/>
            <a:r>
              <a:rPr lang="en-US" dirty="0" err="1"/>
              <a:t>kNN</a:t>
            </a:r>
            <a:endParaRPr lang="en-US" dirty="0"/>
          </a:p>
          <a:p>
            <a:pPr lvl="2"/>
            <a:r>
              <a:rPr lang="en-US" dirty="0" smtClean="0"/>
              <a:t>SVM</a:t>
            </a:r>
          </a:p>
          <a:p>
            <a:pPr lvl="2"/>
            <a:r>
              <a:rPr lang="en-US" dirty="0" smtClean="0"/>
              <a:t>Decision Trees</a:t>
            </a:r>
            <a:endParaRPr lang="en-US" dirty="0"/>
          </a:p>
          <a:p>
            <a:pPr lvl="0"/>
            <a:r>
              <a:rPr lang="en-US" b="1" dirty="0"/>
              <a:t>Regularization</a:t>
            </a:r>
          </a:p>
          <a:p>
            <a:pPr lvl="1"/>
            <a:r>
              <a:rPr lang="en-US" dirty="0"/>
              <a:t>Ridge Regression</a:t>
            </a:r>
          </a:p>
          <a:p>
            <a:pPr lvl="1"/>
            <a:r>
              <a:rPr lang="en-US" dirty="0"/>
              <a:t>Lasso Regression</a:t>
            </a:r>
          </a:p>
          <a:p>
            <a:pPr lvl="1"/>
            <a:r>
              <a:rPr lang="en-US" dirty="0"/>
              <a:t>Elastic-Net Regression</a:t>
            </a:r>
          </a:p>
          <a:p>
            <a:pPr lvl="0"/>
            <a:r>
              <a:rPr lang="en-US" b="1" dirty="0"/>
              <a:t>Ensemble Methods</a:t>
            </a:r>
          </a:p>
          <a:p>
            <a:pPr lvl="1"/>
            <a:r>
              <a:rPr lang="en-US" dirty="0"/>
              <a:t>Bagging</a:t>
            </a:r>
          </a:p>
          <a:p>
            <a:pPr lvl="1"/>
            <a:r>
              <a:rPr lang="en-US" dirty="0"/>
              <a:t>RandomForest</a:t>
            </a:r>
          </a:p>
          <a:p>
            <a:r>
              <a:rPr lang="en-US" b="1" dirty="0" smtClean="0"/>
              <a:t>Adaptive Boosting </a:t>
            </a:r>
          </a:p>
          <a:p>
            <a:pPr lvl="0"/>
            <a:r>
              <a:rPr lang="en-US" b="1" dirty="0" smtClean="0"/>
              <a:t>Unsupervised </a:t>
            </a:r>
            <a:r>
              <a:rPr lang="en-US" b="1" dirty="0"/>
              <a:t>Learning</a:t>
            </a:r>
          </a:p>
          <a:p>
            <a:pPr lvl="1"/>
            <a:r>
              <a:rPr lang="en-US" dirty="0"/>
              <a:t>Clustering </a:t>
            </a:r>
          </a:p>
        </p:txBody>
      </p:sp>
    </p:spTree>
    <p:extLst>
      <p:ext uri="{BB962C8B-B14F-4D97-AF65-F5344CB8AC3E}">
        <p14:creationId xmlns:p14="http://schemas.microsoft.com/office/powerpoint/2010/main" val="35864101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05000" y="3821668"/>
            <a:ext cx="982448" cy="369332"/>
          </a:xfrm>
          <a:prstGeom prst="rect">
            <a:avLst/>
          </a:prstGeom>
          <a:noFill/>
        </p:spPr>
        <p:txBody>
          <a:bodyPr wrap="none" rtlCol="0">
            <a:spAutoFit/>
          </a:bodyPr>
          <a:lstStyle/>
          <a:p>
            <a:r>
              <a:rPr lang="en-US" b="1" dirty="0">
                <a:solidFill>
                  <a:srgbClr val="00B0F0"/>
                </a:solidFill>
              </a:rPr>
              <a:t>Insights:</a:t>
            </a:r>
          </a:p>
        </p:txBody>
      </p:sp>
      <p:sp>
        <p:nvSpPr>
          <p:cNvPr id="6" name="TextBox 5"/>
          <p:cNvSpPr txBox="1"/>
          <p:nvPr/>
        </p:nvSpPr>
        <p:spPr>
          <a:xfrm>
            <a:off x="2978458" y="3657601"/>
            <a:ext cx="7232343" cy="646331"/>
          </a:xfrm>
          <a:prstGeom prst="rect">
            <a:avLst/>
          </a:prstGeom>
          <a:noFill/>
        </p:spPr>
        <p:txBody>
          <a:bodyPr wrap="square" rtlCol="0">
            <a:spAutoFit/>
          </a:bodyPr>
          <a:lstStyle/>
          <a:p>
            <a:pPr algn="just"/>
            <a:r>
              <a:rPr lang="en-US" dirty="0"/>
              <a:t>The covariance matrix confirms the relationship of predictors to response variable.</a:t>
            </a:r>
          </a:p>
        </p:txBody>
      </p:sp>
      <p:sp>
        <p:nvSpPr>
          <p:cNvPr id="2" name="Title 1"/>
          <p:cNvSpPr>
            <a:spLocks noGrp="1"/>
          </p:cNvSpPr>
          <p:nvPr>
            <p:ph type="title"/>
          </p:nvPr>
        </p:nvSpPr>
        <p:spPr/>
        <p:txBody>
          <a:bodyPr>
            <a:normAutofit/>
          </a:bodyPr>
          <a:lstStyle/>
          <a:p>
            <a:pPr algn="just"/>
            <a:r>
              <a:rPr lang="en-US" sz="3200" b="1" dirty="0">
                <a:solidFill>
                  <a:schemeClr val="tx2"/>
                </a:solidFill>
              </a:rPr>
              <a:t>Verifying relationship using covariance matrix</a:t>
            </a:r>
            <a:endParaRPr lang="en-US" sz="3200" dirty="0"/>
          </a:p>
        </p:txBody>
      </p:sp>
      <p:graphicFrame>
        <p:nvGraphicFramePr>
          <p:cNvPr id="4" name="Table 3"/>
          <p:cNvGraphicFramePr>
            <a:graphicFrameLocks noGrp="1"/>
          </p:cNvGraphicFramePr>
          <p:nvPr>
            <p:extLst/>
          </p:nvPr>
        </p:nvGraphicFramePr>
        <p:xfrm>
          <a:off x="3124200" y="1447800"/>
          <a:ext cx="5486400" cy="2057400"/>
        </p:xfrm>
        <a:graphic>
          <a:graphicData uri="http://schemas.openxmlformats.org/drawingml/2006/table">
            <a:tbl>
              <a:tblPr>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42900">
                <a:tc>
                  <a:txBody>
                    <a:bodyPr/>
                    <a:lstStyle/>
                    <a:p>
                      <a:pPr algn="l" fontAlgn="ctr"/>
                      <a:endParaRPr lang="en-US" sz="1800" b="0"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l" fontAlgn="b"/>
                      <a:r>
                        <a:rPr lang="en-US" sz="1800" u="none" strike="noStrike" dirty="0">
                          <a:effectLst/>
                          <a:latin typeface="+mj-lt"/>
                        </a:rPr>
                        <a:t>y</a:t>
                      </a:r>
                      <a:endParaRPr lang="en-US" sz="1800" b="0"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u="none" strike="noStrike" dirty="0">
                          <a:effectLst/>
                          <a:latin typeface="+mj-lt"/>
                        </a:rPr>
                        <a:t>X1</a:t>
                      </a:r>
                      <a:endParaRPr lang="en-US" sz="1800" b="0"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u="none" strike="noStrike" dirty="0">
                          <a:effectLst/>
                          <a:latin typeface="+mj-lt"/>
                        </a:rPr>
                        <a:t>X2</a:t>
                      </a:r>
                      <a:endParaRPr lang="en-US" sz="1800" b="0"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u="none" strike="noStrike" dirty="0">
                          <a:effectLst/>
                          <a:latin typeface="+mj-lt"/>
                        </a:rPr>
                        <a:t>X3</a:t>
                      </a:r>
                      <a:endParaRPr lang="en-US" sz="1800" b="0"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u="none" strike="noStrike" dirty="0">
                          <a:effectLst/>
                          <a:latin typeface="+mj-lt"/>
                        </a:rPr>
                        <a:t>X4</a:t>
                      </a:r>
                      <a:endParaRPr lang="en-US" sz="1800" b="0" i="0" u="none" strike="noStrike" dirty="0">
                        <a:solidFill>
                          <a:srgbClr val="000000"/>
                        </a:solidFill>
                        <a:effectLst/>
                        <a:latin typeface="+mj-lt"/>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10000"/>
                  </a:ext>
                </a:extLst>
              </a:tr>
              <a:tr h="342900">
                <a:tc>
                  <a:txBody>
                    <a:bodyPr/>
                    <a:lstStyle/>
                    <a:p>
                      <a:pPr algn="l" fontAlgn="ctr"/>
                      <a:r>
                        <a:rPr lang="en-US" sz="1800" u="none" strike="noStrike" dirty="0">
                          <a:effectLst/>
                          <a:latin typeface="+mj-lt"/>
                        </a:rPr>
                        <a:t>y</a:t>
                      </a:r>
                      <a:endParaRPr lang="en-US" sz="1800" b="0"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r" fontAlgn="b"/>
                      <a:r>
                        <a:rPr lang="en-US" sz="1800" u="none" strike="noStrike">
                          <a:effectLst/>
                          <a:latin typeface="+mj-lt"/>
                        </a:rPr>
                        <a:t>1717.156</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1442.444</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-1813.44</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-843.578</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342900">
                <a:tc>
                  <a:txBody>
                    <a:bodyPr/>
                    <a:lstStyle/>
                    <a:p>
                      <a:pPr algn="l" fontAlgn="ctr"/>
                      <a:r>
                        <a:rPr lang="en-US" sz="1800" u="none" strike="noStrike" dirty="0">
                          <a:effectLst/>
                          <a:latin typeface="+mj-lt"/>
                        </a:rPr>
                        <a:t>X1</a:t>
                      </a:r>
                      <a:endParaRPr lang="en-US" sz="1800" b="0"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r" fontAlgn="b"/>
                      <a:r>
                        <a:rPr lang="en-US" sz="1800" b="1" u="none" strike="noStrike" dirty="0">
                          <a:effectLst/>
                          <a:latin typeface="+mj-lt"/>
                        </a:rPr>
                        <a:t>1442.444</a:t>
                      </a:r>
                      <a:endParaRPr lang="en-US" sz="1800" b="1"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1244.222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-1598.89</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-630.333</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342900">
                <a:tc>
                  <a:txBody>
                    <a:bodyPr/>
                    <a:lstStyle/>
                    <a:p>
                      <a:pPr algn="l" fontAlgn="ctr"/>
                      <a:r>
                        <a:rPr lang="en-US" sz="1800" u="none" strike="noStrike" dirty="0">
                          <a:effectLst/>
                          <a:latin typeface="+mj-lt"/>
                        </a:rPr>
                        <a:t>X2</a:t>
                      </a:r>
                      <a:endParaRPr lang="en-US" sz="1800" b="0"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r" fontAlgn="b"/>
                      <a:r>
                        <a:rPr lang="en-US" sz="1800" u="none" strike="noStrike" dirty="0">
                          <a:effectLst/>
                          <a:latin typeface="+mj-lt"/>
                        </a:rPr>
                        <a:t>-</a:t>
                      </a:r>
                      <a:r>
                        <a:rPr lang="en-US" sz="1800" b="1" u="none" strike="noStrike" dirty="0">
                          <a:effectLst/>
                          <a:latin typeface="+mj-lt"/>
                        </a:rPr>
                        <a:t>1813.44</a:t>
                      </a:r>
                      <a:endParaRPr lang="en-US" sz="1800" b="1"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-1598.89</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2413.556</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667.2222</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342900">
                <a:tc>
                  <a:txBody>
                    <a:bodyPr/>
                    <a:lstStyle/>
                    <a:p>
                      <a:pPr algn="l" fontAlgn="ctr"/>
                      <a:r>
                        <a:rPr lang="en-US" sz="1800" u="none" strike="noStrike" dirty="0">
                          <a:effectLst/>
                          <a:latin typeface="+mj-lt"/>
                        </a:rPr>
                        <a:t>X3</a:t>
                      </a:r>
                      <a:endParaRPr lang="en-US" sz="1800" b="0"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4"/>
                  </a:ext>
                </a:extLst>
              </a:tr>
              <a:tr h="342900">
                <a:tc>
                  <a:txBody>
                    <a:bodyPr/>
                    <a:lstStyle/>
                    <a:p>
                      <a:pPr algn="l" fontAlgn="ctr"/>
                      <a:r>
                        <a:rPr lang="en-US" sz="1800" u="none" strike="noStrike" dirty="0">
                          <a:effectLst/>
                          <a:latin typeface="+mj-lt"/>
                        </a:rPr>
                        <a:t>X4</a:t>
                      </a:r>
                      <a:endParaRPr lang="en-US" sz="1800" b="0"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r" fontAlgn="b"/>
                      <a:r>
                        <a:rPr lang="en-US" sz="1800" b="1" u="none" strike="noStrike" dirty="0">
                          <a:effectLst/>
                          <a:latin typeface="+mj-lt"/>
                        </a:rPr>
                        <a:t>-843.578</a:t>
                      </a:r>
                      <a:endParaRPr lang="en-US" sz="1800" b="1"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-630.333</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667.2222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1207.789</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5"/>
                  </a:ext>
                </a:extLst>
              </a:tr>
            </a:tbl>
          </a:graphicData>
        </a:graphic>
      </p:graphicFrame>
      <p:sp>
        <p:nvSpPr>
          <p:cNvPr id="8" name="Title 1"/>
          <p:cNvSpPr txBox="1">
            <a:spLocks/>
          </p:cNvSpPr>
          <p:nvPr/>
        </p:nvSpPr>
        <p:spPr>
          <a:xfrm>
            <a:off x="2133600" y="430788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Correlation is not causation</a:t>
            </a:r>
            <a:endParaRPr lang="en-US" sz="3200" dirty="0"/>
          </a:p>
        </p:txBody>
      </p:sp>
      <p:sp>
        <p:nvSpPr>
          <p:cNvPr id="11" name="TextBox 10"/>
          <p:cNvSpPr txBox="1"/>
          <p:nvPr/>
        </p:nvSpPr>
        <p:spPr>
          <a:xfrm>
            <a:off x="2156346" y="5257801"/>
            <a:ext cx="8054454" cy="1200329"/>
          </a:xfrm>
          <a:prstGeom prst="rect">
            <a:avLst/>
          </a:prstGeom>
          <a:noFill/>
        </p:spPr>
        <p:txBody>
          <a:bodyPr wrap="square" rtlCol="0">
            <a:spAutoFit/>
          </a:bodyPr>
          <a:lstStyle/>
          <a:p>
            <a:pPr algn="just"/>
            <a:r>
              <a:rPr lang="en-US" dirty="0"/>
              <a:t>From the matrix we can even state that predictors are also related to one another. Therefore, out of one of the correlated predictors like (X1, X2), we can neglect one and build our model with another. &lt;Procedure discussed ahead&gt;</a:t>
            </a:r>
          </a:p>
          <a:p>
            <a:pPr algn="just"/>
            <a:r>
              <a:rPr lang="en-US" i="1" dirty="0"/>
              <a:t>Note – If variables are correlated, it doesn’t mean that one causes another. </a:t>
            </a:r>
          </a:p>
        </p:txBody>
      </p:sp>
    </p:spTree>
    <p:extLst>
      <p:ext uri="{BB962C8B-B14F-4D97-AF65-F5344CB8AC3E}">
        <p14:creationId xmlns:p14="http://schemas.microsoft.com/office/powerpoint/2010/main" val="398839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Fitting a multiple regression model </a:t>
            </a:r>
            <a:endParaRPr lang="en-US" sz="3200" dirty="0"/>
          </a:p>
        </p:txBody>
      </p:sp>
      <p:sp>
        <p:nvSpPr>
          <p:cNvPr id="6" name="TextBox 5"/>
          <p:cNvSpPr txBox="1"/>
          <p:nvPr/>
        </p:nvSpPr>
        <p:spPr>
          <a:xfrm>
            <a:off x="3091116" y="5574269"/>
            <a:ext cx="7195885" cy="646331"/>
          </a:xfrm>
          <a:prstGeom prst="rect">
            <a:avLst/>
          </a:prstGeom>
          <a:noFill/>
        </p:spPr>
        <p:txBody>
          <a:bodyPr wrap="square" rtlCol="0">
            <a:spAutoFit/>
          </a:bodyPr>
          <a:lstStyle/>
          <a:p>
            <a:pPr algn="just"/>
            <a:r>
              <a:rPr lang="en-US" dirty="0"/>
              <a:t>We’ve build the model and it can be seen that a constant variable can be neglected.</a:t>
            </a:r>
          </a:p>
        </p:txBody>
      </p:sp>
      <p:sp>
        <p:nvSpPr>
          <p:cNvPr id="9" name="TextBox 8"/>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mc:AlternateContent xmlns:mc="http://schemas.openxmlformats.org/markup-compatibility/2006" xmlns:a14="http://schemas.microsoft.com/office/drawing/2010/main">
        <mc:Choice Requires="a14">
          <p:sp>
            <p:nvSpPr>
              <p:cNvPr id="3" name="TextBox 2"/>
              <p:cNvSpPr txBox="1"/>
              <p:nvPr/>
            </p:nvSpPr>
            <p:spPr>
              <a:xfrm>
                <a:off x="2057400" y="1371600"/>
                <a:ext cx="8077200" cy="3970318"/>
              </a:xfrm>
              <a:prstGeom prst="rect">
                <a:avLst/>
              </a:prstGeom>
              <a:noFill/>
            </p:spPr>
            <p:txBody>
              <a:bodyPr wrap="square" rtlCol="0">
                <a:spAutoFit/>
              </a:bodyPr>
              <a:lstStyle/>
              <a:p>
                <a:pPr algn="just"/>
                <a:r>
                  <a:rPr lang="en-US" dirty="0"/>
                  <a:t>A multiple linear regression model can be fit on the given dataset and following results are expected –</a:t>
                </a:r>
              </a:p>
              <a:p>
                <a:pPr algn="just"/>
                <a:endParaRPr lang="en-US" dirty="0"/>
              </a:p>
              <a:p>
                <a:pPr algn="just"/>
                <a:endParaRPr lang="en-US" dirty="0"/>
              </a:p>
              <a:p>
                <a:pPr algn="just"/>
                <a:endParaRPr lang="en-US" dirty="0"/>
              </a:p>
              <a:p>
                <a:pPr algn="just"/>
                <a:r>
                  <a:rPr lang="en-US" b="1" dirty="0"/>
                  <a:t>Coefficients: </a:t>
                </a:r>
              </a:p>
              <a:p>
                <a:pPr algn="just"/>
                <a:r>
                  <a:rPr lang="en-US" dirty="0"/>
                  <a:t>	(Intercept) 	X1	X2	X3	X4</a:t>
                </a:r>
              </a:p>
              <a:p>
                <a:pPr algn="just"/>
                <a:r>
                  <a:rPr lang="en-US" dirty="0"/>
                  <a:t>	</a:t>
                </a:r>
                <a:r>
                  <a:rPr lang="pl-PL" dirty="0"/>
                  <a:t>-5.0670 </a:t>
                </a:r>
                <a:r>
                  <a:rPr lang="en-US" dirty="0"/>
                  <a:t>		</a:t>
                </a:r>
                <a:r>
                  <a:rPr lang="pl-PL" dirty="0"/>
                  <a:t>1.1846 </a:t>
                </a:r>
                <a:r>
                  <a:rPr lang="en-US" dirty="0"/>
                  <a:t>	</a:t>
                </a:r>
                <a:r>
                  <a:rPr lang="pl-PL" dirty="0"/>
                  <a:t>0.0656 </a:t>
                </a:r>
                <a:r>
                  <a:rPr lang="en-US" dirty="0"/>
                  <a:t>	</a:t>
                </a:r>
                <a:r>
                  <a:rPr lang="pl-PL" dirty="0"/>
                  <a:t>NA </a:t>
                </a:r>
                <a:r>
                  <a:rPr lang="en-US" dirty="0"/>
                  <a:t>	</a:t>
                </a:r>
                <a:r>
                  <a:rPr lang="pl-PL" dirty="0"/>
                  <a:t>-0.1164</a:t>
                </a:r>
                <a:endParaRPr lang="en-US" dirty="0"/>
              </a:p>
              <a:p>
                <a:pPr algn="just"/>
                <a:endParaRPr lang="en-US" b="1" dirty="0"/>
              </a:p>
              <a:p>
                <a:pPr algn="just"/>
                <a:r>
                  <a:rPr lang="en-US" b="1" dirty="0"/>
                  <a:t>RSS: </a:t>
                </a:r>
                <a:r>
                  <a:rPr lang="en-US" dirty="0"/>
                  <a:t>	26.22279</a:t>
                </a:r>
              </a:p>
              <a:p>
                <a:pPr algn="just"/>
                <a:endParaRPr lang="en-US" dirty="0"/>
              </a:p>
              <a:p>
                <a:pPr algn="just"/>
                <a:r>
                  <a:rPr lang="en-US" dirty="0"/>
                  <a:t>Model equation –</a:t>
                </a:r>
              </a:p>
              <a:p>
                <a:pPr algn="just"/>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=−5.07+1.18</m:t>
                      </m:r>
                      <m:r>
                        <a:rPr lang="en-US" i="1">
                          <a:latin typeface="Cambria Math" panose="02040503050406030204" pitchFamily="18" charset="0"/>
                        </a:rPr>
                        <m:t>𝑋</m:t>
                      </m:r>
                      <m:r>
                        <a:rPr lang="en-US" i="1">
                          <a:latin typeface="Cambria Math" panose="02040503050406030204" pitchFamily="18" charset="0"/>
                        </a:rPr>
                        <m:t>1+0.06</m:t>
                      </m:r>
                      <m:r>
                        <a:rPr lang="en-US" i="1">
                          <a:latin typeface="Cambria Math" panose="02040503050406030204" pitchFamily="18" charset="0"/>
                        </a:rPr>
                        <m:t>𝑋</m:t>
                      </m:r>
                      <m:r>
                        <a:rPr lang="en-US" i="1">
                          <a:latin typeface="Cambria Math" panose="02040503050406030204" pitchFamily="18" charset="0"/>
                        </a:rPr>
                        <m:t>2−0.11</m:t>
                      </m:r>
                      <m:r>
                        <a:rPr lang="en-US" i="1">
                          <a:latin typeface="Cambria Math" panose="02040503050406030204" pitchFamily="18" charset="0"/>
                        </a:rPr>
                        <m:t>𝑋</m:t>
                      </m:r>
                      <m:r>
                        <a:rPr lang="en-US" i="1">
                          <a:latin typeface="Cambria Math" panose="02040503050406030204" pitchFamily="18" charset="0"/>
                        </a:rPr>
                        <m:t>4</m:t>
                      </m:r>
                    </m:oMath>
                  </m:oMathPara>
                </a14:m>
                <a:endParaRPr lang="en-US" dirty="0"/>
              </a:p>
              <a:p>
                <a:pPr algn="just"/>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057400" y="1371600"/>
                <a:ext cx="8077200" cy="3970318"/>
              </a:xfrm>
              <a:prstGeom prst="rect">
                <a:avLst/>
              </a:prstGeom>
              <a:blipFill>
                <a:blip r:embed="rId2"/>
                <a:stretch>
                  <a:fillRect l="-679" t="-768" r="-604"/>
                </a:stretch>
              </a:blipFill>
            </p:spPr>
            <p:txBody>
              <a:bodyPr/>
              <a:lstStyle/>
              <a:p>
                <a:r>
                  <a:rPr lang="en-US">
                    <a:noFill/>
                  </a:rPr>
                  <a:t> </a:t>
                </a:r>
              </a:p>
            </p:txBody>
          </p:sp>
        </mc:Fallback>
      </mc:AlternateContent>
    </p:spTree>
    <p:extLst>
      <p:ext uri="{BB962C8B-B14F-4D97-AF65-F5344CB8AC3E}">
        <p14:creationId xmlns:p14="http://schemas.microsoft.com/office/powerpoint/2010/main" val="3891857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Residual plot</a:t>
            </a:r>
            <a:endParaRPr lang="en-US" sz="3200" dirty="0"/>
          </a:p>
        </p:txBody>
      </p:sp>
      <p:sp>
        <p:nvSpPr>
          <p:cNvPr id="6" name="TextBox 5"/>
          <p:cNvSpPr txBox="1"/>
          <p:nvPr/>
        </p:nvSpPr>
        <p:spPr>
          <a:xfrm>
            <a:off x="3091116" y="5574269"/>
            <a:ext cx="7195885" cy="646331"/>
          </a:xfrm>
          <a:prstGeom prst="rect">
            <a:avLst/>
          </a:prstGeom>
          <a:noFill/>
        </p:spPr>
        <p:txBody>
          <a:bodyPr wrap="square" rtlCol="0">
            <a:spAutoFit/>
          </a:bodyPr>
          <a:lstStyle/>
          <a:p>
            <a:pPr algn="just"/>
            <a:r>
              <a:rPr lang="en-US" dirty="0"/>
              <a:t>There isn’t any significant pattern seen in the curve. All the points are randomly scattered in the graph. Hence, given model is </a:t>
            </a:r>
            <a:r>
              <a:rPr lang="en-US" b="1" dirty="0"/>
              <a:t>acceptable</a:t>
            </a:r>
            <a:r>
              <a:rPr lang="en-US" dirty="0"/>
              <a:t>.</a:t>
            </a:r>
          </a:p>
        </p:txBody>
      </p:sp>
      <p:sp>
        <p:nvSpPr>
          <p:cNvPr id="9" name="TextBox 8"/>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3505201" y="1057276"/>
            <a:ext cx="4786312" cy="4048125"/>
          </a:xfrm>
          <a:prstGeom prst="rect">
            <a:avLst/>
          </a:prstGeom>
        </p:spPr>
      </p:pic>
    </p:spTree>
    <p:extLst>
      <p:ext uri="{BB962C8B-B14F-4D97-AF65-F5344CB8AC3E}">
        <p14:creationId xmlns:p14="http://schemas.microsoft.com/office/powerpoint/2010/main" val="2246518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Variable Selection</a:t>
            </a:r>
            <a:endParaRPr lang="en-US" sz="3200" dirty="0"/>
          </a:p>
        </p:txBody>
      </p:sp>
      <p:sp>
        <p:nvSpPr>
          <p:cNvPr id="3" name="TextBox 2"/>
          <p:cNvSpPr txBox="1"/>
          <p:nvPr/>
        </p:nvSpPr>
        <p:spPr>
          <a:xfrm>
            <a:off x="2057400" y="1295401"/>
            <a:ext cx="8077200" cy="5632311"/>
          </a:xfrm>
          <a:prstGeom prst="rect">
            <a:avLst/>
          </a:prstGeom>
          <a:noFill/>
        </p:spPr>
        <p:txBody>
          <a:bodyPr wrap="square" rtlCol="0">
            <a:spAutoFit/>
          </a:bodyPr>
          <a:lstStyle/>
          <a:p>
            <a:pPr algn="just"/>
            <a:r>
              <a:rPr lang="en-US" b="1" dirty="0"/>
              <a:t>Why?</a:t>
            </a:r>
          </a:p>
          <a:p>
            <a:pPr marL="285750" indent="-285750" algn="just">
              <a:buFont typeface="Arial" panose="020B0604020202020204" pitchFamily="34" charset="0"/>
              <a:buChar char="•"/>
            </a:pPr>
            <a:r>
              <a:rPr lang="en-US" dirty="0"/>
              <a:t>If correlated predictors are used while building a model, then model performance can be affected. </a:t>
            </a:r>
          </a:p>
          <a:p>
            <a:pPr marL="285750" indent="-285750" algn="just">
              <a:buFont typeface="Arial" panose="020B0604020202020204" pitchFamily="34" charset="0"/>
              <a:buChar char="•"/>
            </a:pPr>
            <a:r>
              <a:rPr lang="en-US" dirty="0"/>
              <a:t>More predictors increases complexity.</a:t>
            </a:r>
          </a:p>
          <a:p>
            <a:pPr algn="just"/>
            <a:endParaRPr lang="en-US" dirty="0"/>
          </a:p>
          <a:p>
            <a:pPr algn="just"/>
            <a:r>
              <a:rPr lang="en-US" b="1" dirty="0"/>
              <a:t>How?</a:t>
            </a:r>
          </a:p>
          <a:p>
            <a:pPr algn="just"/>
            <a:r>
              <a:rPr lang="en-US" dirty="0"/>
              <a:t>There are various techniques to select most important variables when it comes to building a multiple linear regression model. We discuss subset selection methods –</a:t>
            </a:r>
          </a:p>
          <a:p>
            <a:pPr algn="just"/>
            <a:endParaRPr lang="en-US" dirty="0"/>
          </a:p>
          <a:p>
            <a:pPr marL="342900" indent="-342900" algn="just">
              <a:buFont typeface="+mj-lt"/>
              <a:buAutoNum type="arabicPeriod"/>
            </a:pPr>
            <a:r>
              <a:rPr lang="en-US" b="1" dirty="0"/>
              <a:t>Forward Selection </a:t>
            </a:r>
            <a:r>
              <a:rPr lang="en-US" dirty="0"/>
              <a:t>– It </a:t>
            </a:r>
            <a:r>
              <a:rPr lang="en-US" i="1" u="sng" dirty="0"/>
              <a:t>starts with just intercept</a:t>
            </a:r>
            <a:r>
              <a:rPr lang="en-US" i="1" dirty="0"/>
              <a:t> </a:t>
            </a:r>
            <a:r>
              <a:rPr lang="en-US" dirty="0"/>
              <a:t>and keeps on adding the response variable one at a time which results in lower RSS until a certain threshold is reached. This approach can always be used.</a:t>
            </a:r>
          </a:p>
          <a:p>
            <a:pPr marL="342900" indent="-342900" algn="just">
              <a:buFont typeface="+mj-lt"/>
              <a:buAutoNum type="arabicPeriod"/>
            </a:pPr>
            <a:r>
              <a:rPr lang="en-US" b="1" dirty="0"/>
              <a:t>Backward Selection</a:t>
            </a:r>
            <a:r>
              <a:rPr lang="en-US" dirty="0"/>
              <a:t> – It </a:t>
            </a:r>
            <a:r>
              <a:rPr lang="en-US" i="1" u="sng" dirty="0"/>
              <a:t>starts with all the predictors </a:t>
            </a:r>
            <a:r>
              <a:rPr lang="en-US" dirty="0"/>
              <a:t>and removes the ones with highest p-value to reach at a certain threshold. It is applicable only when the numbers of samples (n) are greater than the number of predictors (p).</a:t>
            </a:r>
          </a:p>
          <a:p>
            <a:pPr marL="342900" indent="-342900" algn="just">
              <a:buFont typeface="+mj-lt"/>
              <a:buAutoNum type="arabicPeriod"/>
            </a:pPr>
            <a:r>
              <a:rPr lang="en-US" b="1" dirty="0"/>
              <a:t>Mixed Selection </a:t>
            </a:r>
            <a:r>
              <a:rPr lang="en-US" dirty="0"/>
              <a:t>– It combines the added advantage of both the above mentioned approaches. Forward Selection uses greedy approach, hence early predictors becomes redundant. Henceforth, mixed selection remedy this bad effect.</a:t>
            </a:r>
          </a:p>
          <a:p>
            <a:pPr algn="just"/>
            <a:endParaRPr lang="en-US" dirty="0"/>
          </a:p>
        </p:txBody>
      </p:sp>
    </p:spTree>
    <p:extLst>
      <p:ext uri="{BB962C8B-B14F-4D97-AF65-F5344CB8AC3E}">
        <p14:creationId xmlns:p14="http://schemas.microsoft.com/office/powerpoint/2010/main" val="2965378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Variable Selection – in practice</a:t>
            </a:r>
            <a:endParaRPr lang="en-US" sz="3200" dirty="0"/>
          </a:p>
        </p:txBody>
      </p:sp>
      <p:sp>
        <p:nvSpPr>
          <p:cNvPr id="3" name="TextBox 2"/>
          <p:cNvSpPr txBox="1"/>
          <p:nvPr/>
        </p:nvSpPr>
        <p:spPr>
          <a:xfrm>
            <a:off x="2057400" y="1295401"/>
            <a:ext cx="8077200" cy="3139321"/>
          </a:xfrm>
          <a:prstGeom prst="rect">
            <a:avLst/>
          </a:prstGeom>
          <a:noFill/>
        </p:spPr>
        <p:txBody>
          <a:bodyPr wrap="square" rtlCol="0">
            <a:spAutoFit/>
          </a:bodyPr>
          <a:lstStyle/>
          <a:p>
            <a:pPr algn="just"/>
            <a:r>
              <a:rPr lang="en-US" dirty="0"/>
              <a:t>If we apply mixed selection on our dataset and build our multiple regression model we attain following results –</a:t>
            </a:r>
          </a:p>
          <a:p>
            <a:pPr algn="just"/>
            <a:endParaRPr lang="en-US" dirty="0"/>
          </a:p>
          <a:p>
            <a:pPr algn="just"/>
            <a:endParaRPr lang="en-US" dirty="0"/>
          </a:p>
          <a:p>
            <a:pPr algn="just"/>
            <a:endParaRPr lang="en-US" dirty="0"/>
          </a:p>
          <a:p>
            <a:pPr algn="just"/>
            <a:endParaRPr lang="en-US" dirty="0"/>
          </a:p>
          <a:p>
            <a:pPr algn="just"/>
            <a:r>
              <a:rPr lang="fr-FR" b="1" dirty="0"/>
              <a:t>Coefficients: </a:t>
            </a:r>
          </a:p>
          <a:p>
            <a:pPr algn="just"/>
            <a:r>
              <a:rPr lang="fr-FR" dirty="0"/>
              <a:t>	(</a:t>
            </a:r>
            <a:r>
              <a:rPr lang="fr-FR" dirty="0" err="1"/>
              <a:t>Intercept</a:t>
            </a:r>
            <a:r>
              <a:rPr lang="fr-FR" dirty="0"/>
              <a:t>) 	X1 	X4 </a:t>
            </a:r>
          </a:p>
          <a:p>
            <a:pPr algn="just"/>
            <a:r>
              <a:rPr lang="fr-FR" dirty="0"/>
              <a:t>	3.624 		1.095 	-0.127 </a:t>
            </a:r>
          </a:p>
          <a:p>
            <a:pPr algn="just"/>
            <a:endParaRPr lang="fr-FR" dirty="0"/>
          </a:p>
          <a:p>
            <a:pPr algn="just"/>
            <a:r>
              <a:rPr lang="fr-FR" b="1" dirty="0"/>
              <a:t>RSS: </a:t>
            </a:r>
            <a:r>
              <a:rPr lang="fr-FR" dirty="0"/>
              <a:t>	27.52</a:t>
            </a:r>
            <a:endParaRPr lang="en-US" dirty="0"/>
          </a:p>
        </p:txBody>
      </p:sp>
      <p:sp>
        <p:nvSpPr>
          <p:cNvPr id="4" name="TextBox 3"/>
          <p:cNvSpPr txBox="1"/>
          <p:nvPr/>
        </p:nvSpPr>
        <p:spPr>
          <a:xfrm>
            <a:off x="3091116" y="5410200"/>
            <a:ext cx="7195885" cy="923330"/>
          </a:xfrm>
          <a:prstGeom prst="rect">
            <a:avLst/>
          </a:prstGeom>
          <a:noFill/>
        </p:spPr>
        <p:txBody>
          <a:bodyPr wrap="square" rtlCol="0">
            <a:spAutoFit/>
          </a:bodyPr>
          <a:lstStyle/>
          <a:p>
            <a:pPr algn="just"/>
            <a:r>
              <a:rPr lang="en-US" dirty="0"/>
              <a:t>From the above results we can infer that variable X2 can also be neglected. Last time RSS = 26 and this time RSS = 27. Hence, we retained the approx. RSS but with increased performance.</a:t>
            </a:r>
          </a:p>
        </p:txBody>
      </p:sp>
      <p:sp>
        <p:nvSpPr>
          <p:cNvPr id="5" name="TextBox 4"/>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mc:AlternateContent xmlns:mc="http://schemas.openxmlformats.org/markup-compatibility/2006">
        <mc:Choice xmlns:a14="http://schemas.microsoft.com/office/drawing/2010/main" Requires="a14">
          <p:sp>
            <p:nvSpPr>
              <p:cNvPr id="6" name="TextBox 5"/>
              <p:cNvSpPr txBox="1"/>
              <p:nvPr/>
            </p:nvSpPr>
            <p:spPr>
              <a:xfrm>
                <a:off x="4864976" y="6324600"/>
                <a:ext cx="26709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4864976" y="6324600"/>
                <a:ext cx="2670923"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5931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Polynomial Regression</a:t>
            </a:r>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2057400" y="1295401"/>
                <a:ext cx="8077200" cy="2585323"/>
              </a:xfrm>
              <a:prstGeom prst="rect">
                <a:avLst/>
              </a:prstGeom>
              <a:noFill/>
            </p:spPr>
            <p:txBody>
              <a:bodyPr wrap="square" rtlCol="0">
                <a:spAutoFit/>
              </a:bodyPr>
              <a:lstStyle/>
              <a:p>
                <a:pPr algn="just"/>
                <a:r>
                  <a:rPr lang="en-US" dirty="0"/>
                  <a:t>The last two regression models tries to fit a straight line instead of a curve. However, polynomial regression does the reverse, it fits a polynomial of certain order to estimate response variable. </a:t>
                </a:r>
              </a:p>
              <a:p>
                <a:pPr algn="just"/>
                <a:endParaRPr lang="en-US" dirty="0"/>
              </a:p>
              <a:p>
                <a:pPr algn="just"/>
                <a:r>
                  <a:rPr lang="en-US" dirty="0"/>
                  <a:t>Let’s say if there is only one predictor and we are trying to fit a polynomial of degree 10. Then the resultant model will consists of 10 </a:t>
                </a:r>
                <a14:m>
                  <m:oMath xmlns:m="http://schemas.openxmlformats.org/officeDocument/2006/math">
                    <m:r>
                      <a:rPr lang="en-US" i="1">
                        <a:latin typeface="Cambria Math"/>
                        <a:ea typeface="Cambria Math"/>
                      </a:rPr>
                      <m:t>𝛽</m:t>
                    </m:r>
                  </m:oMath>
                </a14:m>
                <a:r>
                  <a:rPr lang="en-US" dirty="0"/>
                  <a:t> values particular to that predictor. Similarly, if there are </a:t>
                </a:r>
                <a14:m>
                  <m:oMath xmlns:m="http://schemas.openxmlformats.org/officeDocument/2006/math">
                    <m:r>
                      <a:rPr lang="en-US" i="1" dirty="0">
                        <a:latin typeface="Cambria Math"/>
                      </a:rPr>
                      <m:t>𝑝</m:t>
                    </m:r>
                  </m:oMath>
                </a14:m>
                <a:r>
                  <a:rPr lang="en-US" dirty="0"/>
                  <a:t> predictors then for each of the predictor there would be 10 </a:t>
                </a:r>
                <a14:m>
                  <m:oMath xmlns:m="http://schemas.openxmlformats.org/officeDocument/2006/math">
                    <m:r>
                      <a:rPr lang="en-US" i="1">
                        <a:latin typeface="Cambria Math"/>
                        <a:ea typeface="Cambria Math"/>
                      </a:rPr>
                      <m:t>𝛽</m:t>
                    </m:r>
                  </m:oMath>
                </a14:m>
                <a:r>
                  <a:rPr lang="en-US" dirty="0"/>
                  <a:t> values .</a:t>
                </a:r>
              </a:p>
              <a:p>
                <a:pPr algn="just"/>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057400" y="1295401"/>
                <a:ext cx="8077200" cy="2585323"/>
              </a:xfrm>
              <a:prstGeom prst="rect">
                <a:avLst/>
              </a:prstGeom>
              <a:blipFill>
                <a:blip r:embed="rId2"/>
                <a:stretch>
                  <a:fillRect l="-679" t="-1415" r="-604"/>
                </a:stretch>
              </a:blipFill>
            </p:spPr>
            <p:txBody>
              <a:bodyPr/>
              <a:lstStyle/>
              <a:p>
                <a:r>
                  <a:rPr lang="en-US">
                    <a:noFill/>
                  </a:rPr>
                  <a:t> </a:t>
                </a:r>
              </a:p>
            </p:txBody>
          </p:sp>
        </mc:Fallback>
      </mc:AlternateContent>
    </p:spTree>
    <p:extLst>
      <p:ext uri="{BB962C8B-B14F-4D97-AF65-F5344CB8AC3E}">
        <p14:creationId xmlns:p14="http://schemas.microsoft.com/office/powerpoint/2010/main" val="2597299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Polynomial Regression – Illustration </a:t>
            </a:r>
            <a:endParaRPr lang="en-US" sz="3200" dirty="0"/>
          </a:p>
        </p:txBody>
      </p:sp>
      <p:sp>
        <p:nvSpPr>
          <p:cNvPr id="3" name="TextBox 2"/>
          <p:cNvSpPr txBox="1"/>
          <p:nvPr/>
        </p:nvSpPr>
        <p:spPr>
          <a:xfrm>
            <a:off x="2057400" y="1295400"/>
            <a:ext cx="8077200" cy="1754326"/>
          </a:xfrm>
          <a:prstGeom prst="rect">
            <a:avLst/>
          </a:prstGeom>
          <a:noFill/>
        </p:spPr>
        <p:txBody>
          <a:bodyPr wrap="square" rtlCol="0">
            <a:spAutoFit/>
          </a:bodyPr>
          <a:lstStyle/>
          <a:p>
            <a:pPr algn="just"/>
            <a:r>
              <a:rPr lang="en-US" dirty="0"/>
              <a:t>Consider a reformed rainfall vs sales dataset which has similar scale to one another as shown below.</a:t>
            </a:r>
          </a:p>
          <a:p>
            <a:pPr algn="just"/>
            <a:endParaRPr lang="en-US" dirty="0"/>
          </a:p>
          <a:p>
            <a:pPr algn="just"/>
            <a:r>
              <a:rPr lang="en-US" dirty="0"/>
              <a:t>We need to form a model on given dataset and this time even need to </a:t>
            </a:r>
            <a:r>
              <a:rPr lang="en-US" b="1" dirty="0"/>
              <a:t>predict </a:t>
            </a:r>
            <a:r>
              <a:rPr lang="en-US" dirty="0"/>
              <a:t>sales with new values of rainfall attribute.</a:t>
            </a:r>
          </a:p>
          <a:p>
            <a:pPr algn="just"/>
            <a:endParaRPr lang="en-US" dirty="0"/>
          </a:p>
        </p:txBody>
      </p:sp>
      <p:graphicFrame>
        <p:nvGraphicFramePr>
          <p:cNvPr id="4" name="Table 3"/>
          <p:cNvGraphicFramePr>
            <a:graphicFrameLocks noGrp="1"/>
          </p:cNvGraphicFramePr>
          <p:nvPr>
            <p:extLst/>
          </p:nvPr>
        </p:nvGraphicFramePr>
        <p:xfrm>
          <a:off x="3619500" y="3276600"/>
          <a:ext cx="4953000" cy="1988820"/>
        </p:xfrm>
        <a:graphic>
          <a:graphicData uri="http://schemas.openxmlformats.org/drawingml/2006/table">
            <a:tbl>
              <a:tblPr>
                <a:tableStyleId>{5C22544A-7EE6-4342-B048-85BDC9FD1C3A}</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1651000">
                  <a:extLst>
                    <a:ext uri="{9D8B030D-6E8A-4147-A177-3AD203B41FA5}">
                      <a16:colId xmlns:a16="http://schemas.microsoft.com/office/drawing/2014/main" val="20002"/>
                    </a:ext>
                  </a:extLst>
                </a:gridCol>
              </a:tblGrid>
              <a:tr h="285750">
                <a:tc>
                  <a:txBody>
                    <a:bodyPr/>
                    <a:lstStyle/>
                    <a:p>
                      <a:pPr algn="l" fontAlgn="ctr"/>
                      <a:endParaRPr lang="en-US" sz="1800" b="1"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l" fontAlgn="b"/>
                      <a:r>
                        <a:rPr lang="en-US" sz="1800" b="1" u="none" strike="noStrike" dirty="0" err="1">
                          <a:effectLst/>
                          <a:latin typeface="+mj-lt"/>
                        </a:rPr>
                        <a:t>rainfall_in_mm</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b="1" u="none" strike="noStrike" dirty="0" err="1">
                          <a:effectLst/>
                          <a:latin typeface="+mj-lt"/>
                        </a:rPr>
                        <a:t>umbrella_sales</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10000"/>
                  </a:ext>
                </a:extLst>
              </a:tr>
              <a:tr h="270749">
                <a:tc>
                  <a:txBody>
                    <a:bodyPr/>
                    <a:lstStyle/>
                    <a:p>
                      <a:pPr algn="r" fontAlgn="ctr"/>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dirty="0">
                          <a:effectLst/>
                          <a:latin typeface="+mj-lt"/>
                        </a:rPr>
                        <a:t>2</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270749">
                <a:tc>
                  <a:txBody>
                    <a:bodyPr/>
                    <a:lstStyle/>
                    <a:p>
                      <a:pPr algn="r" fontAlgn="ctr"/>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8</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15</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270749">
                <a:tc>
                  <a:txBody>
                    <a:bodyPr/>
                    <a:lstStyle/>
                    <a:p>
                      <a:pPr algn="r" fontAlgn="ctr"/>
                      <a:r>
                        <a:rPr lang="en-US" sz="1800" u="none" strike="noStrike">
                          <a:effectLst/>
                          <a:latin typeface="+mj-lt"/>
                        </a:rPr>
                        <a:t>3</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35</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270749">
                <a:tc>
                  <a:txBody>
                    <a:bodyPr/>
                    <a:lstStyle/>
                    <a:p>
                      <a:pPr algn="r" fontAlgn="ctr"/>
                      <a:r>
                        <a:rPr lang="en-US" sz="1800" u="none" strike="noStrike">
                          <a:effectLst/>
                          <a:latin typeface="+mj-lt"/>
                        </a:rPr>
                        <a:t>4</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dirty="0">
                          <a:effectLst/>
                          <a:latin typeface="+mj-lt"/>
                        </a:rPr>
                        <a:t>15</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24</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4"/>
                  </a:ext>
                </a:extLst>
              </a:tr>
              <a:tr h="270749">
                <a:tc>
                  <a:txBody>
                    <a:bodyPr/>
                    <a:lstStyle/>
                    <a:p>
                      <a:pPr algn="r" fontAlgn="ctr"/>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17</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18</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5"/>
                  </a:ext>
                </a:extLst>
              </a:tr>
              <a:tr h="270749">
                <a:tc>
                  <a:txBody>
                    <a:bodyPr/>
                    <a:lstStyle/>
                    <a:p>
                      <a:pPr algn="r" fontAlgn="ctr"/>
                      <a:r>
                        <a:rPr lang="en-US" sz="1800" u="none" strike="noStrike">
                          <a:effectLst/>
                          <a:latin typeface="+mj-lt"/>
                        </a:rPr>
                        <a:t>6</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20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40</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685774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Training and Test Data</a:t>
            </a:r>
            <a:endParaRPr lang="en-US" sz="3200" dirty="0"/>
          </a:p>
        </p:txBody>
      </p:sp>
      <p:sp>
        <p:nvSpPr>
          <p:cNvPr id="3" name="TextBox 2"/>
          <p:cNvSpPr txBox="1"/>
          <p:nvPr/>
        </p:nvSpPr>
        <p:spPr>
          <a:xfrm>
            <a:off x="2057400" y="1295401"/>
            <a:ext cx="8077200"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predict new sales values, we need some unused rainfall instances which are not provided during model formation.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Therefore, we split out original dataset into two unequal parts –	</a:t>
            </a:r>
          </a:p>
          <a:p>
            <a:pPr marL="800100" lvl="1" indent="-342900" algn="just">
              <a:buFont typeface="+mj-lt"/>
              <a:buAutoNum type="arabicPeriod"/>
            </a:pPr>
            <a:r>
              <a:rPr lang="en-US" b="1" dirty="0"/>
              <a:t>Training data</a:t>
            </a:r>
            <a:r>
              <a:rPr lang="en-US" dirty="0"/>
              <a:t> – consists of 75% of the original data</a:t>
            </a:r>
          </a:p>
          <a:p>
            <a:pPr marL="800100" lvl="1" indent="-342900" algn="just">
              <a:buFont typeface="+mj-lt"/>
              <a:buAutoNum type="arabicPeriod"/>
            </a:pPr>
            <a:r>
              <a:rPr lang="en-US" b="1" dirty="0"/>
              <a:t>Test data</a:t>
            </a:r>
            <a:r>
              <a:rPr lang="en-US" dirty="0"/>
              <a:t> – consists of 25% of the original data</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Assigning of values to each parts is performed </a:t>
            </a:r>
            <a:r>
              <a:rPr lang="en-US" b="1" dirty="0"/>
              <a:t>randomly </a:t>
            </a:r>
            <a:r>
              <a:rPr lang="en-US" dirty="0"/>
              <a:t>so that both the data has points from every part of the dataset.</a:t>
            </a:r>
          </a:p>
          <a:p>
            <a:pPr marL="285750" indent="-285750" algn="just">
              <a:buFont typeface="Arial" panose="020B0604020202020204" pitchFamily="34" charset="0"/>
              <a:buChar char="•"/>
            </a:pPr>
            <a:endParaRPr lang="en-US" dirty="0"/>
          </a:p>
          <a:p>
            <a:pPr algn="just"/>
            <a:r>
              <a:rPr lang="en-US" i="1" dirty="0"/>
              <a:t>Note – It’s not mandatory to follow the ratio of 75:25.</a:t>
            </a:r>
          </a:p>
        </p:txBody>
      </p:sp>
    </p:spTree>
    <p:extLst>
      <p:ext uri="{BB962C8B-B14F-4D97-AF65-F5344CB8AC3E}">
        <p14:creationId xmlns:p14="http://schemas.microsoft.com/office/powerpoint/2010/main" val="1075637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91116" y="5638801"/>
            <a:ext cx="7195885" cy="646331"/>
          </a:xfrm>
          <a:prstGeom prst="rect">
            <a:avLst/>
          </a:prstGeom>
          <a:noFill/>
        </p:spPr>
        <p:txBody>
          <a:bodyPr wrap="square" rtlCol="0">
            <a:spAutoFit/>
          </a:bodyPr>
          <a:lstStyle/>
          <a:p>
            <a:pPr lvl="0"/>
            <a:r>
              <a:rPr lang="en-US" dirty="0"/>
              <a:t>Order 1 – under fits the model</a:t>
            </a:r>
          </a:p>
          <a:p>
            <a:pPr lvl="0"/>
            <a:r>
              <a:rPr lang="en-US" dirty="0"/>
              <a:t>Order 9 – over fits the model</a:t>
            </a:r>
          </a:p>
        </p:txBody>
      </p:sp>
      <p:sp>
        <p:nvSpPr>
          <p:cNvPr id="6" name="TextBox 5"/>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pic>
        <p:nvPicPr>
          <p:cNvPr id="7" name="Picture 6" descr="C:\Users\Kumar Vivek\Desktop\Capture.JPG"/>
          <p:cNvPicPr/>
          <p:nvPr/>
        </p:nvPicPr>
        <p:blipFill>
          <a:blip r:embed="rId2">
            <a:extLst>
              <a:ext uri="{28A0092B-C50C-407E-A947-70E740481C1C}">
                <a14:useLocalDpi xmlns:a14="http://schemas.microsoft.com/office/drawing/2010/main" val="0"/>
              </a:ext>
            </a:extLst>
          </a:blip>
          <a:srcRect/>
          <a:stretch>
            <a:fillRect/>
          </a:stretch>
        </p:blipFill>
        <p:spPr bwMode="auto">
          <a:xfrm>
            <a:off x="3162300" y="1238250"/>
            <a:ext cx="5867400" cy="4381500"/>
          </a:xfrm>
          <a:prstGeom prst="rect">
            <a:avLst/>
          </a:prstGeom>
          <a:noFill/>
          <a:ln>
            <a:noFill/>
          </a:ln>
        </p:spPr>
      </p:pic>
      <p:sp>
        <p:nvSpPr>
          <p:cNvPr id="2" name="Title 1"/>
          <p:cNvSpPr>
            <a:spLocks noGrp="1"/>
          </p:cNvSpPr>
          <p:nvPr>
            <p:ph type="title"/>
          </p:nvPr>
        </p:nvSpPr>
        <p:spPr/>
        <p:txBody>
          <a:bodyPr>
            <a:normAutofit/>
          </a:bodyPr>
          <a:lstStyle/>
          <a:p>
            <a:pPr algn="just"/>
            <a:r>
              <a:rPr lang="en-US" sz="3200" b="1" dirty="0">
                <a:solidFill>
                  <a:schemeClr val="tx2"/>
                </a:solidFill>
              </a:rPr>
              <a:t>Fitting polynomial regression model and visualizing the fitted model</a:t>
            </a:r>
            <a:endParaRPr lang="en-US" sz="3200" dirty="0"/>
          </a:p>
        </p:txBody>
      </p:sp>
    </p:spTree>
    <p:extLst>
      <p:ext uri="{BB962C8B-B14F-4D97-AF65-F5344CB8AC3E}">
        <p14:creationId xmlns:p14="http://schemas.microsoft.com/office/powerpoint/2010/main" val="28051470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91116" y="5343757"/>
            <a:ext cx="7195885" cy="923330"/>
          </a:xfrm>
          <a:prstGeom prst="rect">
            <a:avLst/>
          </a:prstGeom>
          <a:noFill/>
        </p:spPr>
        <p:txBody>
          <a:bodyPr wrap="square" rtlCol="0">
            <a:spAutoFit/>
          </a:bodyPr>
          <a:lstStyle/>
          <a:p>
            <a:pPr lvl="0"/>
            <a:r>
              <a:rPr lang="en-US" dirty="0"/>
              <a:t>As the order increases, it leads to overfitting and –</a:t>
            </a:r>
          </a:p>
          <a:p>
            <a:pPr marL="285750" indent="-285750">
              <a:buFont typeface="Arial" panose="020B0604020202020204" pitchFamily="34" charset="0"/>
              <a:buChar char="•"/>
            </a:pPr>
            <a:r>
              <a:rPr lang="en-US" dirty="0"/>
              <a:t>Train RSS decreases</a:t>
            </a:r>
          </a:p>
          <a:p>
            <a:pPr marL="285750" indent="-285750">
              <a:buFont typeface="Arial" panose="020B0604020202020204" pitchFamily="34" charset="0"/>
              <a:buChar char="•"/>
            </a:pPr>
            <a:r>
              <a:rPr lang="en-US" dirty="0"/>
              <a:t>Test RSS increases</a:t>
            </a:r>
          </a:p>
        </p:txBody>
      </p:sp>
      <p:sp>
        <p:nvSpPr>
          <p:cNvPr id="6" name="TextBox 5"/>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
        <p:nvSpPr>
          <p:cNvPr id="2" name="Title 1"/>
          <p:cNvSpPr>
            <a:spLocks noGrp="1"/>
          </p:cNvSpPr>
          <p:nvPr>
            <p:ph type="title"/>
          </p:nvPr>
        </p:nvSpPr>
        <p:spPr/>
        <p:txBody>
          <a:bodyPr>
            <a:normAutofit/>
          </a:bodyPr>
          <a:lstStyle/>
          <a:p>
            <a:pPr algn="just"/>
            <a:r>
              <a:rPr lang="en-US" sz="3200" b="1" dirty="0">
                <a:solidFill>
                  <a:schemeClr val="tx2"/>
                </a:solidFill>
              </a:rPr>
              <a:t>Comparing Train and Test RSS</a:t>
            </a:r>
            <a:endParaRPr lang="en-US" sz="3200" dirty="0"/>
          </a:p>
        </p:txBody>
      </p:sp>
      <p:sp>
        <p:nvSpPr>
          <p:cNvPr id="3" name="TextBox 2"/>
          <p:cNvSpPr txBox="1"/>
          <p:nvPr/>
        </p:nvSpPr>
        <p:spPr>
          <a:xfrm>
            <a:off x="2133600" y="1752601"/>
            <a:ext cx="3067050" cy="646331"/>
          </a:xfrm>
          <a:prstGeom prst="rect">
            <a:avLst/>
          </a:prstGeom>
          <a:noFill/>
        </p:spPr>
        <p:txBody>
          <a:bodyPr wrap="square" rtlCol="0">
            <a:spAutoFit/>
          </a:bodyPr>
          <a:lstStyle/>
          <a:p>
            <a:pPr algn="just"/>
            <a:r>
              <a:rPr lang="en-US" dirty="0"/>
              <a:t>The test RSS is calculated using the test data output.</a:t>
            </a:r>
          </a:p>
        </p:txBody>
      </p:sp>
      <p:pic>
        <p:nvPicPr>
          <p:cNvPr id="4" name="Picture 3"/>
          <p:cNvPicPr>
            <a:picLocks noChangeAspect="1"/>
          </p:cNvPicPr>
          <p:nvPr/>
        </p:nvPicPr>
        <p:blipFill>
          <a:blip r:embed="rId2"/>
          <a:stretch>
            <a:fillRect/>
          </a:stretch>
        </p:blipFill>
        <p:spPr>
          <a:xfrm>
            <a:off x="5629276" y="1353849"/>
            <a:ext cx="4657725" cy="3762375"/>
          </a:xfrm>
          <a:prstGeom prst="rect">
            <a:avLst/>
          </a:prstGeom>
        </p:spPr>
      </p:pic>
    </p:spTree>
    <p:extLst>
      <p:ext uri="{BB962C8B-B14F-4D97-AF65-F5344CB8AC3E}">
        <p14:creationId xmlns:p14="http://schemas.microsoft.com/office/powerpoint/2010/main" val="941242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274638"/>
            <a:ext cx="8229600" cy="1143000"/>
          </a:xfrm>
        </p:spPr>
        <p:txBody>
          <a:bodyPr>
            <a:normAutofit/>
          </a:bodyPr>
          <a:lstStyle/>
          <a:p>
            <a:pPr algn="just"/>
            <a:r>
              <a:rPr lang="en-US" sz="3200" b="1" dirty="0">
                <a:solidFill>
                  <a:schemeClr val="tx2"/>
                </a:solidFill>
              </a:rPr>
              <a:t>Types of data</a:t>
            </a:r>
          </a:p>
        </p:txBody>
      </p:sp>
      <p:graphicFrame>
        <p:nvGraphicFramePr>
          <p:cNvPr id="6" name="Table 5"/>
          <p:cNvGraphicFramePr>
            <a:graphicFrameLocks noGrp="1"/>
          </p:cNvGraphicFramePr>
          <p:nvPr>
            <p:extLst/>
          </p:nvPr>
        </p:nvGraphicFramePr>
        <p:xfrm>
          <a:off x="3048001" y="1397000"/>
          <a:ext cx="6096001"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66801">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gridSpan="2">
                  <a:txBody>
                    <a:bodyPr/>
                    <a:lstStyle/>
                    <a:p>
                      <a:pPr algn="ctr"/>
                      <a:r>
                        <a:rPr lang="en-US" dirty="0" smtClean="0"/>
                        <a:t>Quantitative</a:t>
                      </a:r>
                      <a:r>
                        <a:rPr lang="en-US" baseline="0" dirty="0" smtClean="0"/>
                        <a:t> (Numeric)</a:t>
                      </a:r>
                      <a:endParaRPr lang="en-US" dirty="0"/>
                    </a:p>
                  </a:txBody>
                  <a:tcPr/>
                </a:tc>
                <a:tc hMerge="1">
                  <a:txBody>
                    <a:bodyPr/>
                    <a:lstStyle/>
                    <a:p>
                      <a:pPr algn="ctr"/>
                      <a:endParaRPr lang="en-US" dirty="0"/>
                    </a:p>
                  </a:txBody>
                  <a:tcPr/>
                </a:tc>
                <a:tc gridSpan="3">
                  <a:txBody>
                    <a:bodyPr/>
                    <a:lstStyle/>
                    <a:p>
                      <a:pPr algn="ctr"/>
                      <a:r>
                        <a:rPr lang="en-US" dirty="0" smtClean="0"/>
                        <a:t>Qualitative (Categorical)</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r>
                        <a:rPr lang="en-US" b="1" dirty="0" smtClean="0"/>
                        <a:t>Discrete</a:t>
                      </a:r>
                      <a:endParaRPr lang="en-US" b="1" dirty="0"/>
                    </a:p>
                  </a:txBody>
                  <a:tcPr/>
                </a:tc>
                <a:tc>
                  <a:txBody>
                    <a:bodyPr/>
                    <a:lstStyle/>
                    <a:p>
                      <a:pPr algn="ctr"/>
                      <a:r>
                        <a:rPr lang="en-US" b="1" dirty="0" smtClean="0"/>
                        <a:t>Continuous</a:t>
                      </a:r>
                      <a:endParaRPr lang="en-US" b="1" dirty="0"/>
                    </a:p>
                  </a:txBody>
                  <a:tcPr/>
                </a:tc>
                <a:tc>
                  <a:txBody>
                    <a:bodyPr/>
                    <a:lstStyle/>
                    <a:p>
                      <a:pPr algn="ctr"/>
                      <a:r>
                        <a:rPr lang="en-US" b="1" dirty="0" smtClean="0"/>
                        <a:t>Binary</a:t>
                      </a:r>
                      <a:endParaRPr lang="en-US" b="1" dirty="0"/>
                    </a:p>
                  </a:txBody>
                  <a:tcPr/>
                </a:tc>
                <a:tc>
                  <a:txBody>
                    <a:bodyPr/>
                    <a:lstStyle/>
                    <a:p>
                      <a:pPr algn="ctr"/>
                      <a:r>
                        <a:rPr lang="en-US" b="1" dirty="0" smtClean="0"/>
                        <a:t>Nominal</a:t>
                      </a:r>
                      <a:endParaRPr lang="en-US" b="1" dirty="0"/>
                    </a:p>
                  </a:txBody>
                  <a:tcPr/>
                </a:tc>
                <a:tc>
                  <a:txBody>
                    <a:bodyPr/>
                    <a:lstStyle/>
                    <a:p>
                      <a:pPr algn="ctr"/>
                      <a:r>
                        <a:rPr lang="en-US" b="1" dirty="0" smtClean="0"/>
                        <a:t>Ordinal</a:t>
                      </a:r>
                      <a:endParaRPr lang="en-US" b="1" dirty="0"/>
                    </a:p>
                  </a:txBody>
                  <a:tcPr/>
                </a:tc>
                <a:extLst>
                  <a:ext uri="{0D108BD9-81ED-4DB2-BD59-A6C34878D82A}">
                    <a16:rowId xmlns:a16="http://schemas.microsoft.com/office/drawing/2014/main" val="10001"/>
                  </a:ext>
                </a:extLst>
              </a:tr>
              <a:tr h="370840">
                <a:tc>
                  <a:txBody>
                    <a:bodyPr/>
                    <a:lstStyle/>
                    <a:p>
                      <a:pPr algn="ctr"/>
                      <a:r>
                        <a:rPr lang="en-US" dirty="0" smtClean="0"/>
                        <a:t>5</a:t>
                      </a:r>
                      <a:endParaRPr lang="en-US" dirty="0"/>
                    </a:p>
                  </a:txBody>
                  <a:tcPr/>
                </a:tc>
                <a:tc>
                  <a:txBody>
                    <a:bodyPr/>
                    <a:lstStyle/>
                    <a:p>
                      <a:pPr algn="ctr"/>
                      <a:r>
                        <a:rPr lang="en-US" dirty="0" smtClean="0"/>
                        <a:t>5.3</a:t>
                      </a:r>
                      <a:endParaRPr lang="en-US" dirty="0"/>
                    </a:p>
                  </a:txBody>
                  <a:tcPr/>
                </a:tc>
                <a:tc>
                  <a:txBody>
                    <a:bodyPr/>
                    <a:lstStyle/>
                    <a:p>
                      <a:r>
                        <a:rPr lang="en-US" dirty="0" smtClean="0"/>
                        <a:t>0</a:t>
                      </a:r>
                      <a:endParaRPr lang="en-US" dirty="0"/>
                    </a:p>
                  </a:txBody>
                  <a:tcPr/>
                </a:tc>
                <a:tc>
                  <a:txBody>
                    <a:bodyPr/>
                    <a:lstStyle/>
                    <a:p>
                      <a:pPr algn="ctr"/>
                      <a:r>
                        <a:rPr lang="en-US" dirty="0" smtClean="0"/>
                        <a:t>Category</a:t>
                      </a:r>
                      <a:r>
                        <a:rPr lang="en-US" baseline="0" dirty="0" smtClean="0"/>
                        <a:t> A</a:t>
                      </a:r>
                      <a:endParaRPr lang="en-US" dirty="0"/>
                    </a:p>
                  </a:txBody>
                  <a:tcPr/>
                </a:tc>
                <a:tc>
                  <a:txBody>
                    <a:bodyPr/>
                    <a:lstStyle/>
                    <a:p>
                      <a:pPr algn="ctr"/>
                      <a:r>
                        <a:rPr lang="en-US" dirty="0" smtClean="0"/>
                        <a:t>Poor</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t>23</a:t>
                      </a:r>
                      <a:endParaRPr lang="en-US" dirty="0"/>
                    </a:p>
                  </a:txBody>
                  <a:tcPr/>
                </a:tc>
                <a:tc>
                  <a:txBody>
                    <a:bodyPr/>
                    <a:lstStyle/>
                    <a:p>
                      <a:pPr algn="ctr"/>
                      <a:r>
                        <a:rPr lang="en-US" dirty="0" smtClean="0"/>
                        <a:t>5.9</a:t>
                      </a:r>
                      <a:endParaRPr lang="en-US" dirty="0"/>
                    </a:p>
                  </a:txBody>
                  <a:tcPr/>
                </a:tc>
                <a:tc>
                  <a:txBody>
                    <a:bodyPr/>
                    <a:lstStyle/>
                    <a:p>
                      <a:r>
                        <a:rPr lang="en-US" dirty="0" smtClean="0"/>
                        <a:t>1</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Category</a:t>
                      </a:r>
                      <a:r>
                        <a:rPr lang="en-US" baseline="0" dirty="0" smtClean="0"/>
                        <a:t> B</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Good</a:t>
                      </a:r>
                    </a:p>
                  </a:txBody>
                  <a:tcPr/>
                </a:tc>
                <a:extLst>
                  <a:ext uri="{0D108BD9-81ED-4DB2-BD59-A6C34878D82A}">
                    <a16:rowId xmlns:a16="http://schemas.microsoft.com/office/drawing/2014/main" val="10003"/>
                  </a:ext>
                </a:extLst>
              </a:tr>
              <a:tr h="370840">
                <a:tc>
                  <a:txBody>
                    <a:bodyPr/>
                    <a:lstStyle/>
                    <a:p>
                      <a:pPr algn="ctr"/>
                      <a:r>
                        <a:rPr lang="en-US" dirty="0" smtClean="0"/>
                        <a:t>66</a:t>
                      </a:r>
                      <a:endParaRPr lang="en-US" dirty="0"/>
                    </a:p>
                  </a:txBody>
                  <a:tcPr/>
                </a:tc>
                <a:tc>
                  <a:txBody>
                    <a:bodyPr/>
                    <a:lstStyle/>
                    <a:p>
                      <a:pPr algn="ctr"/>
                      <a:r>
                        <a:rPr lang="en-US" dirty="0" smtClean="0"/>
                        <a:t>6</a:t>
                      </a:r>
                      <a:endParaRPr lang="en-US" dirty="0"/>
                    </a:p>
                  </a:txBody>
                  <a:tcPr/>
                </a:tc>
                <a:tc>
                  <a:txBody>
                    <a:bodyPr/>
                    <a:lstStyle/>
                    <a:p>
                      <a:r>
                        <a:rPr lang="en-US" dirty="0" smtClean="0"/>
                        <a:t>1</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Category</a:t>
                      </a:r>
                      <a:r>
                        <a:rPr lang="en-US" baseline="0" dirty="0" smtClean="0"/>
                        <a:t> C</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Best</a:t>
                      </a:r>
                    </a:p>
                  </a:txBody>
                  <a:tcPr/>
                </a:tc>
                <a:extLst>
                  <a:ext uri="{0D108BD9-81ED-4DB2-BD59-A6C34878D82A}">
                    <a16:rowId xmlns:a16="http://schemas.microsoft.com/office/drawing/2014/main" val="10004"/>
                  </a:ext>
                </a:extLst>
              </a:tr>
              <a:tr h="370840">
                <a:tc>
                  <a:txBody>
                    <a:bodyPr/>
                    <a:lstStyle/>
                    <a:p>
                      <a:pPr algn="ctr"/>
                      <a:r>
                        <a:rPr lang="en-US" dirty="0" smtClean="0"/>
                        <a:t>41</a:t>
                      </a:r>
                      <a:endParaRPr lang="en-US" dirty="0"/>
                    </a:p>
                  </a:txBody>
                  <a:tcPr/>
                </a:tc>
                <a:tc>
                  <a:txBody>
                    <a:bodyPr/>
                    <a:lstStyle/>
                    <a:p>
                      <a:pPr algn="ctr"/>
                      <a:r>
                        <a:rPr lang="en-US" dirty="0" smtClean="0"/>
                        <a:t>6.33</a:t>
                      </a:r>
                      <a:endParaRPr lang="en-US" dirty="0"/>
                    </a:p>
                  </a:txBody>
                  <a:tcPr/>
                </a:tc>
                <a:tc>
                  <a:txBody>
                    <a:bodyPr/>
                    <a:lstStyle/>
                    <a:p>
                      <a:r>
                        <a:rPr lang="en-US" dirty="0" smtClean="0"/>
                        <a:t>0</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Category</a:t>
                      </a:r>
                      <a:r>
                        <a:rPr lang="en-US" baseline="0" dirty="0" smtClean="0"/>
                        <a:t> D</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Excellent</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rot="19513079">
            <a:off x="3048596" y="4107286"/>
            <a:ext cx="2226572" cy="369332"/>
          </a:xfrm>
          <a:prstGeom prst="rect">
            <a:avLst/>
          </a:prstGeom>
          <a:noFill/>
        </p:spPr>
        <p:txBody>
          <a:bodyPr wrap="none" rtlCol="0">
            <a:spAutoFit/>
          </a:bodyPr>
          <a:lstStyle/>
          <a:p>
            <a:r>
              <a:rPr lang="en-US" dirty="0"/>
              <a:t>Can take up any value</a:t>
            </a:r>
          </a:p>
        </p:txBody>
      </p:sp>
      <p:sp>
        <p:nvSpPr>
          <p:cNvPr id="15" name="TextBox 14"/>
          <p:cNvSpPr txBox="1"/>
          <p:nvPr/>
        </p:nvSpPr>
        <p:spPr>
          <a:xfrm rot="19513079">
            <a:off x="1693520" y="4149844"/>
            <a:ext cx="2375779" cy="369332"/>
          </a:xfrm>
          <a:prstGeom prst="rect">
            <a:avLst/>
          </a:prstGeom>
          <a:noFill/>
        </p:spPr>
        <p:txBody>
          <a:bodyPr wrap="none" rtlCol="0">
            <a:spAutoFit/>
          </a:bodyPr>
          <a:lstStyle/>
          <a:p>
            <a:r>
              <a:rPr lang="en-US" dirty="0"/>
              <a:t>Can take distinct values</a:t>
            </a:r>
          </a:p>
        </p:txBody>
      </p:sp>
      <p:sp>
        <p:nvSpPr>
          <p:cNvPr id="16" name="TextBox 15"/>
          <p:cNvSpPr txBox="1"/>
          <p:nvPr/>
        </p:nvSpPr>
        <p:spPr>
          <a:xfrm rot="19513079">
            <a:off x="3735075" y="4291053"/>
            <a:ext cx="2870851" cy="369332"/>
          </a:xfrm>
          <a:prstGeom prst="rect">
            <a:avLst/>
          </a:prstGeom>
          <a:noFill/>
        </p:spPr>
        <p:txBody>
          <a:bodyPr wrap="none" rtlCol="0">
            <a:spAutoFit/>
          </a:bodyPr>
          <a:lstStyle/>
          <a:p>
            <a:r>
              <a:rPr lang="en-US" dirty="0"/>
              <a:t>Takes up only two categories</a:t>
            </a:r>
          </a:p>
        </p:txBody>
      </p:sp>
      <p:sp>
        <p:nvSpPr>
          <p:cNvPr id="17" name="TextBox 16"/>
          <p:cNvSpPr txBox="1"/>
          <p:nvPr/>
        </p:nvSpPr>
        <p:spPr>
          <a:xfrm rot="19513079">
            <a:off x="5037205" y="4248165"/>
            <a:ext cx="2720488" cy="369332"/>
          </a:xfrm>
          <a:prstGeom prst="rect">
            <a:avLst/>
          </a:prstGeom>
          <a:noFill/>
        </p:spPr>
        <p:txBody>
          <a:bodyPr wrap="none" rtlCol="0">
            <a:spAutoFit/>
          </a:bodyPr>
          <a:lstStyle/>
          <a:p>
            <a:r>
              <a:rPr lang="en-US" dirty="0"/>
              <a:t>Categories with no relation</a:t>
            </a:r>
          </a:p>
        </p:txBody>
      </p:sp>
      <p:sp>
        <p:nvSpPr>
          <p:cNvPr id="18" name="TextBox 17"/>
          <p:cNvSpPr txBox="1"/>
          <p:nvPr/>
        </p:nvSpPr>
        <p:spPr>
          <a:xfrm rot="19513079">
            <a:off x="6554494" y="4102468"/>
            <a:ext cx="2476832" cy="369332"/>
          </a:xfrm>
          <a:prstGeom prst="rect">
            <a:avLst/>
          </a:prstGeom>
          <a:noFill/>
        </p:spPr>
        <p:txBody>
          <a:bodyPr wrap="none" rtlCol="0">
            <a:spAutoFit/>
          </a:bodyPr>
          <a:lstStyle/>
          <a:p>
            <a:r>
              <a:rPr lang="en-US" dirty="0"/>
              <a:t>Categories with relation</a:t>
            </a:r>
          </a:p>
        </p:txBody>
      </p:sp>
    </p:spTree>
    <p:extLst>
      <p:ext uri="{BB962C8B-B14F-4D97-AF65-F5344CB8AC3E}">
        <p14:creationId xmlns:p14="http://schemas.microsoft.com/office/powerpoint/2010/main" val="32511660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200" b="1" dirty="0">
                <a:solidFill>
                  <a:schemeClr val="tx2"/>
                </a:solidFill>
              </a:rPr>
              <a:t>Choosing best value for degree of polynomial</a:t>
            </a:r>
            <a:endParaRPr lang="en-US" sz="3200" dirty="0"/>
          </a:p>
        </p:txBody>
      </p:sp>
      <p:sp>
        <p:nvSpPr>
          <p:cNvPr id="3" name="TextBox 2"/>
          <p:cNvSpPr txBox="1"/>
          <p:nvPr/>
        </p:nvSpPr>
        <p:spPr>
          <a:xfrm>
            <a:off x="2133600" y="1752601"/>
            <a:ext cx="7543800" cy="2585323"/>
          </a:xfrm>
          <a:prstGeom prst="rect">
            <a:avLst/>
          </a:prstGeom>
          <a:noFill/>
        </p:spPr>
        <p:txBody>
          <a:bodyPr wrap="square" rtlCol="0">
            <a:spAutoFit/>
          </a:bodyPr>
          <a:lstStyle/>
          <a:p>
            <a:pPr algn="just"/>
            <a:r>
              <a:rPr lang="en-US" dirty="0"/>
              <a:t>The best value of polynomial degree can be determined using Regularization methods (to be discussed later) like –</a:t>
            </a:r>
          </a:p>
          <a:p>
            <a:pPr algn="just"/>
            <a:endParaRPr lang="en-US" dirty="0"/>
          </a:p>
          <a:p>
            <a:pPr marL="800100" lvl="1" indent="-342900">
              <a:buFont typeface="Arial" panose="020B0604020202020204" pitchFamily="34" charset="0"/>
              <a:buChar char="•"/>
            </a:pPr>
            <a:r>
              <a:rPr lang="en-US" sz="2400" dirty="0"/>
              <a:t>Ridge Regression</a:t>
            </a:r>
          </a:p>
          <a:p>
            <a:pPr marL="800100" lvl="1" indent="-342900">
              <a:buFont typeface="Arial" panose="020B0604020202020204" pitchFamily="34" charset="0"/>
              <a:buChar char="•"/>
            </a:pPr>
            <a:r>
              <a:rPr lang="en-US" sz="2400" dirty="0"/>
              <a:t>Lasso Regression</a:t>
            </a:r>
          </a:p>
          <a:p>
            <a:pPr marL="800100" lvl="1" indent="-342900">
              <a:buFont typeface="Arial" panose="020B0604020202020204" pitchFamily="34" charset="0"/>
              <a:buChar char="•"/>
            </a:pPr>
            <a:r>
              <a:rPr lang="en-US" sz="2400" dirty="0"/>
              <a:t>Elastic-Net Regression</a:t>
            </a:r>
          </a:p>
          <a:p>
            <a:pPr algn="just"/>
            <a:endParaRPr lang="en-US" dirty="0"/>
          </a:p>
          <a:p>
            <a:pPr algn="just"/>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4864976" y="6324600"/>
                <a:ext cx="26196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4864976" y="6324600"/>
                <a:ext cx="2619627"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7404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Logistic Regression</a:t>
            </a:r>
            <a:endParaRPr lang="en-US" sz="3200" dirty="0"/>
          </a:p>
        </p:txBody>
      </p:sp>
      <p:sp>
        <p:nvSpPr>
          <p:cNvPr id="5" name="TextBox 4"/>
          <p:cNvSpPr txBox="1"/>
          <p:nvPr/>
        </p:nvSpPr>
        <p:spPr>
          <a:xfrm>
            <a:off x="2133601" y="1371601"/>
            <a:ext cx="8077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Logistic Regression is a supervised classification machine learning approach yet it goes with a suffix </a:t>
            </a:r>
            <a:r>
              <a:rPr lang="en-US" b="1" i="1" u="sng" dirty="0"/>
              <a:t>Regression</a:t>
            </a:r>
            <a:r>
              <a:rPr lang="en-US" dirty="0"/>
              <a:t> because for a given input it gives us the probability of the outcome category.</a:t>
            </a:r>
          </a:p>
          <a:p>
            <a:pPr marL="285750" indent="-285750">
              <a:buFont typeface="Arial" panose="020B0604020202020204" pitchFamily="34" charset="0"/>
              <a:buChar char="•"/>
            </a:pPr>
            <a:r>
              <a:rPr lang="en-US" dirty="0"/>
              <a:t>We discuss two types of logistic regression namely –</a:t>
            </a:r>
          </a:p>
          <a:p>
            <a:pPr marL="742950" lvl="1" indent="-285750">
              <a:buFont typeface="Arial" panose="020B0604020202020204" pitchFamily="34" charset="0"/>
              <a:buChar char="•"/>
            </a:pPr>
            <a:r>
              <a:rPr lang="en-US" dirty="0"/>
              <a:t>Binary (two categories)</a:t>
            </a:r>
          </a:p>
          <a:p>
            <a:pPr marL="742950" lvl="1" indent="-285750">
              <a:buFont typeface="Arial" panose="020B0604020202020204" pitchFamily="34" charset="0"/>
              <a:buChar char="•"/>
            </a:pPr>
            <a:r>
              <a:rPr lang="en-US" dirty="0"/>
              <a:t>Multinomial (more than two categories)</a:t>
            </a:r>
          </a:p>
          <a:p>
            <a:endParaRPr lang="en-US" dirty="0"/>
          </a:p>
        </p:txBody>
      </p:sp>
      <p:sp>
        <p:nvSpPr>
          <p:cNvPr id="7" name="Rectangle 1"/>
          <p:cNvSpPr>
            <a:spLocks noChangeArrowheads="1"/>
          </p:cNvSpPr>
          <p:nvPr/>
        </p:nvSpPr>
        <p:spPr bwMode="auto">
          <a:xfrm>
            <a:off x="3305175" y="1469395"/>
            <a:ext cx="156004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altLang="en-US" sz="1100">
                <a:latin typeface="Calibri" pitchFamily="34" charset="0"/>
                <a:ea typeface="Times New Roman" pitchFamily="18" charset="0"/>
                <a:cs typeface="Times New Roman" pitchFamily="18" charset="0"/>
              </a:rPr>
              <a:t>                                          </a:t>
            </a:r>
            <a:r>
              <a:rPr lang="en-US" altLang="en-US" sz="800">
                <a:latin typeface="Arial" pitchFamily="34" charset="0"/>
                <a:cs typeface="Arial" pitchFamily="34" charset="0"/>
              </a:rPr>
              <a:t> </a:t>
            </a:r>
            <a:endParaRPr lang="en-US" altLang="en-US">
              <a:latin typeface="Arial" pitchFamily="34" charset="0"/>
              <a:cs typeface="Arial" pitchFamily="34" charset="0"/>
            </a:endParaRPr>
          </a:p>
        </p:txBody>
      </p:sp>
      <p:pic>
        <p:nvPicPr>
          <p:cNvPr id="8" name="Picture 7" descr="C:\Users\Kumar Vivek\Desktop\a.png"/>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124200"/>
            <a:ext cx="3886200" cy="3371850"/>
          </a:xfrm>
          <a:prstGeom prst="rect">
            <a:avLst/>
          </a:prstGeom>
          <a:noFill/>
          <a:ln>
            <a:noFill/>
          </a:ln>
        </p:spPr>
      </p:pic>
    </p:spTree>
    <p:extLst>
      <p:ext uri="{BB962C8B-B14F-4D97-AF65-F5344CB8AC3E}">
        <p14:creationId xmlns:p14="http://schemas.microsoft.com/office/powerpoint/2010/main" val="1735749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Terminologies</a:t>
            </a:r>
            <a:endParaRPr lang="en-US" sz="3200"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2133601" y="1447801"/>
              <a:ext cx="8153399" cy="4828223"/>
            </p:xfrm>
            <a:graphic>
              <a:graphicData uri="http://schemas.openxmlformats.org/drawingml/2006/table">
                <a:tbl>
                  <a:tblPr firstRow="1" firstCol="1" bandRow="1">
                    <a:tableStyleId>{5C22544A-7EE6-4342-B048-85BDC9FD1C3A}</a:tableStyleId>
                  </a:tblPr>
                  <a:tblGrid>
                    <a:gridCol w="3227812">
                      <a:extLst>
                        <a:ext uri="{9D8B030D-6E8A-4147-A177-3AD203B41FA5}">
                          <a16:colId xmlns:a16="http://schemas.microsoft.com/office/drawing/2014/main" val="20000"/>
                        </a:ext>
                      </a:extLst>
                    </a:gridCol>
                    <a:gridCol w="2676078">
                      <a:extLst>
                        <a:ext uri="{9D8B030D-6E8A-4147-A177-3AD203B41FA5}">
                          <a16:colId xmlns:a16="http://schemas.microsoft.com/office/drawing/2014/main" val="20001"/>
                        </a:ext>
                      </a:extLst>
                    </a:gridCol>
                    <a:gridCol w="2249509">
                      <a:extLst>
                        <a:ext uri="{9D8B030D-6E8A-4147-A177-3AD203B41FA5}">
                          <a16:colId xmlns:a16="http://schemas.microsoft.com/office/drawing/2014/main" val="20002"/>
                        </a:ext>
                      </a:extLst>
                    </a:gridCol>
                  </a:tblGrid>
                  <a:tr h="1371600">
                    <a:tc>
                      <a:txBody>
                        <a:bodyPr/>
                        <a:lstStyle/>
                        <a:p>
                          <a:pPr marL="0" marR="0" algn="just">
                            <a:lnSpc>
                              <a:spcPct val="115000"/>
                            </a:lnSpc>
                            <a:spcBef>
                              <a:spcPts val="0"/>
                            </a:spcBef>
                            <a:spcAft>
                              <a:spcPts val="0"/>
                            </a:spcAft>
                          </a:pPr>
                          <a:r>
                            <a:rPr lang="en-US" sz="1200" b="1" dirty="0" smtClean="0">
                              <a:solidFill>
                                <a:schemeClr val="tx1"/>
                              </a:solidFill>
                              <a:effectLst/>
                            </a:rPr>
                            <a:t> </a:t>
                          </a:r>
                        </a:p>
                        <a:p>
                          <a:pPr marL="0" marR="0" algn="just">
                            <a:lnSpc>
                              <a:spcPct val="115000"/>
                            </a:lnSpc>
                            <a:spcBef>
                              <a:spcPts val="0"/>
                            </a:spcBef>
                            <a:spcAft>
                              <a:spcPts val="0"/>
                            </a:spcAft>
                          </a:pPr>
                          <a:r>
                            <a:rPr lang="en-US" sz="1200" b="1" dirty="0">
                              <a:solidFill>
                                <a:schemeClr val="tx1"/>
                              </a:solidFill>
                              <a:effectLst/>
                            </a:rPr>
                            <a:t> </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b="1" i="1">
                                    <a:solidFill>
                                      <a:schemeClr val="tx1"/>
                                    </a:solidFill>
                                    <a:effectLst/>
                                    <a:latin typeface="Cambria Math" panose="02040503050406030204" pitchFamily="18" charset="0"/>
                                  </a:rPr>
                                  <m:t>𝑶𝒅𝒅𝒔</m:t>
                                </m:r>
                              </m:oMath>
                            </m:oMathPara>
                          </a14:m>
                          <a:endParaRPr lang="en-US" sz="1200" b="1" dirty="0">
                            <a:solidFill>
                              <a:schemeClr val="tx1"/>
                            </a:solidFill>
                            <a:effectLst/>
                          </a:endParaRPr>
                        </a:p>
                        <a:p>
                          <a:pPr marL="0" marR="0" algn="just">
                            <a:lnSpc>
                              <a:spcPct val="115000"/>
                            </a:lnSpc>
                            <a:spcBef>
                              <a:spcPts val="0"/>
                            </a:spcBef>
                            <a:spcAft>
                              <a:spcPts val="0"/>
                            </a:spcAft>
                          </a:pPr>
                          <a:r>
                            <a:rPr lang="en-US" sz="1200" b="1" dirty="0">
                              <a:solidFill>
                                <a:schemeClr val="tx1"/>
                              </a:solidFill>
                              <a:effectLst/>
                            </a:rPr>
                            <a:t> </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b="1">
                                    <a:solidFill>
                                      <a:schemeClr val="tx1"/>
                                    </a:solidFill>
                                    <a:effectLst/>
                                    <a:latin typeface="Cambria Math" panose="02040503050406030204" pitchFamily="18" charset="0"/>
                                  </a:rPr>
                                  <m:t> </m:t>
                                </m:r>
                                <m:f>
                                  <m:fPr>
                                    <m:ctrlPr>
                                      <a:rPr lang="en-US" sz="1200" b="1" i="1">
                                        <a:solidFill>
                                          <a:schemeClr val="tx1"/>
                                        </a:solidFill>
                                        <a:effectLst/>
                                        <a:latin typeface="Cambria Math" panose="02040503050406030204" pitchFamily="18" charset="0"/>
                                      </a:rPr>
                                    </m:ctrlPr>
                                  </m:fPr>
                                  <m:num>
                                    <m:r>
                                      <a:rPr lang="en-US" sz="1200" b="1" i="1">
                                        <a:solidFill>
                                          <a:schemeClr val="tx1"/>
                                        </a:solidFill>
                                        <a:effectLst/>
                                        <a:latin typeface="Cambria Math" panose="02040503050406030204" pitchFamily="18" charset="0"/>
                                      </a:rPr>
                                      <m:t>𝒑</m:t>
                                    </m:r>
                                  </m:num>
                                  <m:den>
                                    <m:r>
                                      <a:rPr lang="en-US" sz="1200" b="1" i="1">
                                        <a:solidFill>
                                          <a:schemeClr val="tx1"/>
                                        </a:solidFill>
                                        <a:effectLst/>
                                        <a:latin typeface="Cambria Math" panose="02040503050406030204" pitchFamily="18" charset="0"/>
                                      </a:rPr>
                                      <m:t>𝟏</m:t>
                                    </m:r>
                                    <m:r>
                                      <a:rPr lang="en-US" sz="1200" b="1">
                                        <a:solidFill>
                                          <a:schemeClr val="tx1"/>
                                        </a:solidFill>
                                        <a:effectLst/>
                                        <a:latin typeface="Cambria Math" panose="02040503050406030204" pitchFamily="18" charset="0"/>
                                      </a:rPr>
                                      <m:t>−</m:t>
                                    </m:r>
                                    <m:r>
                                      <a:rPr lang="en-US" sz="1200" b="1" i="1">
                                        <a:solidFill>
                                          <a:schemeClr val="tx1"/>
                                        </a:solidFill>
                                        <a:effectLst/>
                                        <a:latin typeface="Cambria Math" panose="02040503050406030204" pitchFamily="18" charset="0"/>
                                      </a:rPr>
                                      <m:t>𝒑</m:t>
                                    </m:r>
                                  </m:den>
                                </m:f>
                              </m:oMath>
                            </m:oMathPara>
                          </a14:m>
                          <a:endParaRPr lang="en-US" sz="1200" b="1" dirty="0">
                            <a:solidFill>
                              <a:schemeClr val="tx1"/>
                            </a:solidFill>
                            <a:effectLst/>
                          </a:endParaRPr>
                        </a:p>
                        <a:p>
                          <a:pPr marL="0" marR="0" algn="just">
                            <a:lnSpc>
                              <a:spcPct val="115000"/>
                            </a:lnSpc>
                            <a:spcBef>
                              <a:spcPts val="0"/>
                            </a:spcBef>
                            <a:spcAft>
                              <a:spcPts val="0"/>
                            </a:spcAft>
                          </a:pPr>
                          <a:r>
                            <a:rPr lang="en-US" sz="1200" b="1" dirty="0">
                              <a:solidFill>
                                <a:schemeClr val="tx1"/>
                              </a:solidFill>
                              <a:effectLst/>
                            </a:rPr>
                            <a:t> </a:t>
                          </a:r>
                          <a:endParaRPr lang="en-US" sz="1200" b="1" dirty="0">
                            <a:solidFill>
                              <a:schemeClr val="tx1"/>
                            </a:solidFill>
                            <a:effectLst/>
                            <a:latin typeface="Calibri"/>
                            <a:ea typeface="Calibri"/>
                            <a:cs typeface="Times New Roman"/>
                          </a:endParaRPr>
                        </a:p>
                      </a:txBody>
                      <a:tcPr marL="62938" marR="62938"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200" b="0" dirty="0" smtClean="0">
                              <a:solidFill>
                                <a:schemeClr val="tx1"/>
                              </a:solidFill>
                              <a:effectLst/>
                            </a:rPr>
                            <a:t>Ratio of success to failure.</a:t>
                          </a:r>
                          <a:endParaRPr lang="en-US" sz="1200" b="0" dirty="0">
                            <a:solidFill>
                              <a:schemeClr val="tx1"/>
                            </a:solidFill>
                            <a:effectLst/>
                          </a:endParaRPr>
                        </a:p>
                        <a:p>
                          <a:pPr marL="0" marR="0" algn="just">
                            <a:lnSpc>
                              <a:spcPct val="115000"/>
                            </a:lnSpc>
                            <a:spcBef>
                              <a:spcPts val="0"/>
                            </a:spcBef>
                            <a:spcAft>
                              <a:spcPts val="0"/>
                            </a:spcAft>
                          </a:pPr>
                          <a:r>
                            <a:rPr lang="en-US" sz="1200" b="0" dirty="0">
                              <a:solidFill>
                                <a:schemeClr val="tx1"/>
                              </a:solidFill>
                              <a:effectLst/>
                            </a:rPr>
                            <a:t>For instance, if,</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a:solidFill>
                                      <a:schemeClr val="tx1"/>
                                    </a:solidFill>
                                    <a:effectLst/>
                                    <a:latin typeface="Cambria Math" panose="02040503050406030204" pitchFamily="18" charset="0"/>
                                  </a:rPr>
                                  <m:t>𝑃</m:t>
                                </m:r>
                                <m:d>
                                  <m:dPr>
                                    <m:ctrlPr>
                                      <a:rPr lang="en-US" sz="1200" i="1">
                                        <a:solidFill>
                                          <a:schemeClr val="tx1"/>
                                        </a:solidFill>
                                        <a:effectLst/>
                                        <a:latin typeface="Cambria Math" panose="02040503050406030204" pitchFamily="18" charset="0"/>
                                      </a:rPr>
                                    </m:ctrlPr>
                                  </m:dPr>
                                  <m:e>
                                    <m:r>
                                      <a:rPr lang="en-US" sz="1200">
                                        <a:solidFill>
                                          <a:schemeClr val="tx1"/>
                                        </a:solidFill>
                                        <a:effectLst/>
                                        <a:latin typeface="Cambria Math" panose="02040503050406030204" pitchFamily="18" charset="0"/>
                                      </a:rPr>
                                      <m:t>𝑠𝑢𝑐𝑐𝑒𝑠𝑠</m:t>
                                    </m:r>
                                  </m:e>
                                </m:d>
                                <m:r>
                                  <a:rPr lang="en-US" sz="1200">
                                    <a:solidFill>
                                      <a:schemeClr val="tx1"/>
                                    </a:solidFill>
                                    <a:effectLst/>
                                    <a:latin typeface="Cambria Math" panose="02040503050406030204" pitchFamily="18" charset="0"/>
                                  </a:rPr>
                                  <m:t>=5/6</m:t>
                                </m:r>
                              </m:oMath>
                            </m:oMathPara>
                          </a14:m>
                          <a:endParaRPr lang="en-US" sz="1200" dirty="0">
                            <a:solidFill>
                              <a:schemeClr val="tx1"/>
                            </a:solidFill>
                            <a:effectLst/>
                          </a:endParaRPr>
                        </a:p>
                        <a:p>
                          <a:pPr marL="0" marR="0" algn="ctr">
                            <a:lnSpc>
                              <a:spcPct val="115000"/>
                            </a:lnSpc>
                            <a:spcBef>
                              <a:spcPts val="0"/>
                            </a:spcBef>
                            <a:spcAft>
                              <a:spcPts val="0"/>
                            </a:spcAft>
                          </a:pPr>
                          <a:r>
                            <a:rPr lang="en-US" sz="1200" dirty="0">
                              <a:solidFill>
                                <a:schemeClr val="tx1"/>
                              </a:solidFill>
                              <a:effectLst/>
                            </a:rPr>
                            <a:t> </a:t>
                          </a:r>
                          <a14:m>
                            <m:oMath xmlns:m="http://schemas.openxmlformats.org/officeDocument/2006/math">
                              <m:r>
                                <a:rPr lang="en-US" sz="1200">
                                  <a:solidFill>
                                    <a:schemeClr val="tx1"/>
                                  </a:solidFill>
                                  <a:effectLst/>
                                  <a:latin typeface="Cambria Math" panose="02040503050406030204" pitchFamily="18" charset="0"/>
                                </a:rPr>
                                <m:t>𝑃</m:t>
                              </m:r>
                              <m:d>
                                <m:dPr>
                                  <m:ctrlPr>
                                    <a:rPr lang="en-US" sz="1200" i="1">
                                      <a:solidFill>
                                        <a:schemeClr val="tx1"/>
                                      </a:solidFill>
                                      <a:effectLst/>
                                      <a:latin typeface="Cambria Math" panose="02040503050406030204" pitchFamily="18" charset="0"/>
                                    </a:rPr>
                                  </m:ctrlPr>
                                </m:dPr>
                                <m:e>
                                  <m:r>
                                    <a:rPr lang="en-US" sz="1200">
                                      <a:solidFill>
                                        <a:schemeClr val="tx1"/>
                                      </a:solidFill>
                                      <a:effectLst/>
                                      <a:latin typeface="Cambria Math" panose="02040503050406030204" pitchFamily="18" charset="0"/>
                                    </a:rPr>
                                    <m:t>𝑓𝑎𝑖𝑙𝑢𝑟𝑒</m:t>
                                  </m:r>
                                </m:e>
                              </m:d>
                              <m:r>
                                <a:rPr lang="en-US" sz="1200">
                                  <a:solidFill>
                                    <a:schemeClr val="tx1"/>
                                  </a:solidFill>
                                  <a:effectLst/>
                                  <a:latin typeface="Cambria Math" panose="02040503050406030204" pitchFamily="18" charset="0"/>
                                </a:rPr>
                                <m:t>=1/6</m:t>
                              </m:r>
                            </m:oMath>
                          </a14:m>
                          <a:endParaRPr lang="en-US" sz="1200" dirty="0">
                            <a:solidFill>
                              <a:schemeClr val="tx1"/>
                            </a:solidFill>
                            <a:effectLst/>
                          </a:endParaRP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a:solidFill>
                                      <a:schemeClr val="tx1"/>
                                    </a:solidFill>
                                    <a:effectLst/>
                                    <a:latin typeface="Cambria Math" panose="02040503050406030204" pitchFamily="18" charset="0"/>
                                  </a:rPr>
                                  <m:t>𝑂𝑑𝑑𝑠</m:t>
                                </m:r>
                                <m:r>
                                  <a:rPr lang="en-US" sz="1200">
                                    <a:solidFill>
                                      <a:schemeClr val="tx1"/>
                                    </a:solidFill>
                                    <a:effectLst/>
                                    <a:latin typeface="Cambria Math" panose="02040503050406030204" pitchFamily="18" charset="0"/>
                                  </a:rPr>
                                  <m:t>= </m:t>
                                </m:r>
                                <m:f>
                                  <m:fPr>
                                    <m:ctrlPr>
                                      <a:rPr lang="en-US" sz="1200" i="1">
                                        <a:solidFill>
                                          <a:schemeClr val="tx1"/>
                                        </a:solidFill>
                                        <a:effectLst/>
                                        <a:latin typeface="Cambria Math" panose="02040503050406030204" pitchFamily="18" charset="0"/>
                                      </a:rPr>
                                    </m:ctrlPr>
                                  </m:fPr>
                                  <m:num>
                                    <m:r>
                                      <a:rPr lang="en-US" sz="1200">
                                        <a:solidFill>
                                          <a:schemeClr val="tx1"/>
                                        </a:solidFill>
                                        <a:effectLst/>
                                        <a:latin typeface="Cambria Math" panose="02040503050406030204" pitchFamily="18" charset="0"/>
                                      </a:rPr>
                                      <m:t>5/6</m:t>
                                    </m:r>
                                  </m:num>
                                  <m:den>
                                    <m:r>
                                      <a:rPr lang="en-US" sz="1200">
                                        <a:solidFill>
                                          <a:schemeClr val="tx1"/>
                                        </a:solidFill>
                                        <a:effectLst/>
                                        <a:latin typeface="Cambria Math" panose="02040503050406030204" pitchFamily="18" charset="0"/>
                                      </a:rPr>
                                      <m:t>1/6</m:t>
                                    </m:r>
                                  </m:den>
                                </m:f>
                                <m:r>
                                  <a:rPr lang="en-US" sz="1200">
                                    <a:solidFill>
                                      <a:schemeClr val="tx1"/>
                                    </a:solidFill>
                                    <a:effectLst/>
                                    <a:latin typeface="Cambria Math" panose="02040503050406030204" pitchFamily="18" charset="0"/>
                                  </a:rPr>
                                  <m:t>=5/1</m:t>
                                </m:r>
                              </m:oMath>
                            </m:oMathPara>
                          </a14:m>
                          <a:endParaRPr lang="en-US" sz="1200" dirty="0">
                            <a:solidFill>
                              <a:schemeClr val="tx1"/>
                            </a:solidFill>
                            <a:effectLst/>
                          </a:endParaRPr>
                        </a:p>
                      </a:txBody>
                      <a:tcPr marL="62938" marR="62938" marT="0" marB="0">
                        <a:solidFill>
                          <a:schemeClr val="accent1">
                            <a:lumMod val="20000"/>
                            <a:lumOff val="80000"/>
                          </a:schemeClr>
                        </a:solidFill>
                      </a:tcPr>
                    </a:tc>
                    <a:tc>
                      <a:txBody>
                        <a:bodyPr/>
                        <a:lstStyle/>
                        <a:p>
                          <a:pPr marL="0" marR="0" algn="just">
                            <a:lnSpc>
                              <a:spcPct val="115000"/>
                            </a:lnSpc>
                            <a:spcBef>
                              <a:spcPts val="0"/>
                            </a:spcBef>
                            <a:spcAft>
                              <a:spcPts val="0"/>
                            </a:spcAft>
                          </a:pPr>
                          <a:r>
                            <a:rPr lang="en-US" sz="1200" dirty="0" smtClean="0">
                              <a:solidFill>
                                <a:schemeClr val="tx1"/>
                              </a:solidFill>
                              <a:effectLst/>
                            </a:rPr>
                            <a:t> </a:t>
                          </a:r>
                        </a:p>
                        <a:p>
                          <a:pPr marL="0" marR="0" algn="just">
                            <a:lnSpc>
                              <a:spcPct val="115000"/>
                            </a:lnSpc>
                            <a:spcBef>
                              <a:spcPts val="0"/>
                            </a:spcBef>
                            <a:spcAft>
                              <a:spcPts val="0"/>
                            </a:spcAft>
                          </a:pPr>
                          <a:r>
                            <a:rPr lang="en-US" sz="1200" dirty="0">
                              <a:solidFill>
                                <a:schemeClr val="tx1"/>
                              </a:solidFill>
                              <a:effectLst/>
                            </a:rPr>
                            <a:t> </a:t>
                          </a:r>
                        </a:p>
                        <a:p>
                          <a:pPr marL="0" marR="0" algn="just">
                            <a:lnSpc>
                              <a:spcPct val="115000"/>
                            </a:lnSpc>
                            <a:spcBef>
                              <a:spcPts val="0"/>
                            </a:spcBef>
                            <a:spcAft>
                              <a:spcPts val="0"/>
                            </a:spcAft>
                          </a:pPr>
                          <a:r>
                            <a:rPr lang="en-US" sz="1200" dirty="0">
                              <a:solidFill>
                                <a:schemeClr val="tx1"/>
                              </a:solidFill>
                              <a:effectLst/>
                            </a:rPr>
                            <a:t> </a:t>
                          </a:r>
                        </a:p>
                        <a:p>
                          <a:pPr marL="0" marR="0" algn="just">
                            <a:lnSpc>
                              <a:spcPct val="115000"/>
                            </a:lnSpc>
                            <a:spcBef>
                              <a:spcPts val="0"/>
                            </a:spcBef>
                            <a:spcAft>
                              <a:spcPts val="0"/>
                            </a:spcAft>
                          </a:pPr>
                          <a:r>
                            <a:rPr lang="en-US" sz="1200" dirty="0">
                              <a:solidFill>
                                <a:schemeClr val="tx1"/>
                              </a:solidFill>
                              <a:effectLst/>
                            </a:rPr>
                            <a:t> </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a:solidFill>
                                      <a:schemeClr val="tx1"/>
                                    </a:solidFill>
                                    <a:effectLst/>
                                    <a:latin typeface="Cambria Math" panose="02040503050406030204" pitchFamily="18" charset="0"/>
                                  </a:rPr>
                                  <m:t>[0,∞]</m:t>
                                </m:r>
                              </m:oMath>
                            </m:oMathPara>
                          </a14:m>
                          <a:endParaRPr lang="en-US" sz="1200" dirty="0">
                            <a:solidFill>
                              <a:schemeClr val="tx1"/>
                            </a:solidFill>
                            <a:effectLst/>
                            <a:latin typeface="Calibri"/>
                            <a:ea typeface="Calibri"/>
                            <a:cs typeface="Times New Roman"/>
                          </a:endParaRPr>
                        </a:p>
                      </a:txBody>
                      <a:tcPr marL="62938" marR="62938" marT="0" marB="0">
                        <a:solidFill>
                          <a:schemeClr val="accent1">
                            <a:lumMod val="20000"/>
                            <a:lumOff val="80000"/>
                          </a:schemeClr>
                        </a:solidFill>
                      </a:tcPr>
                    </a:tc>
                    <a:extLst>
                      <a:ext uri="{0D108BD9-81ED-4DB2-BD59-A6C34878D82A}">
                        <a16:rowId xmlns:a16="http://schemas.microsoft.com/office/drawing/2014/main" val="10000"/>
                      </a:ext>
                    </a:extLst>
                  </a:tr>
                  <a:tr h="1232154">
                    <a:tc>
                      <a:txBody>
                        <a:bodyPr/>
                        <a:lstStyle/>
                        <a:p>
                          <a:pPr marL="0" marR="0" algn="just">
                            <a:lnSpc>
                              <a:spcPct val="115000"/>
                            </a:lnSpc>
                            <a:spcBef>
                              <a:spcPts val="0"/>
                            </a:spcBef>
                            <a:spcAft>
                              <a:spcPts val="0"/>
                            </a:spcAft>
                          </a:pPr>
                          <a:r>
                            <a:rPr lang="en-US" sz="1200" b="1" dirty="0" smtClean="0">
                              <a:solidFill>
                                <a:schemeClr val="tx1"/>
                              </a:solidFill>
                              <a:effectLst/>
                            </a:rPr>
                            <a:t> </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b="1" i="1">
                                    <a:solidFill>
                                      <a:schemeClr val="tx1"/>
                                    </a:solidFill>
                                    <a:effectLst/>
                                    <a:latin typeface="Cambria Math" panose="02040503050406030204" pitchFamily="18" charset="0"/>
                                  </a:rPr>
                                  <m:t>𝑳𝒐𝒈𝒊𝒕</m:t>
                                </m:r>
                              </m:oMath>
                            </m:oMathPara>
                          </a14:m>
                          <a:endParaRPr lang="en-US" sz="1200" b="1" dirty="0">
                            <a:solidFill>
                              <a:schemeClr val="tx1"/>
                            </a:solidFill>
                            <a:effectLst/>
                          </a:endParaRPr>
                        </a:p>
                        <a:p>
                          <a:pPr marL="0" marR="0" algn="just">
                            <a:lnSpc>
                              <a:spcPct val="115000"/>
                            </a:lnSpc>
                            <a:spcBef>
                              <a:spcPts val="0"/>
                            </a:spcBef>
                            <a:spcAft>
                              <a:spcPts val="0"/>
                            </a:spcAft>
                          </a:pPr>
                          <a:r>
                            <a:rPr lang="en-US" sz="1200" b="1" dirty="0">
                              <a:solidFill>
                                <a:schemeClr val="tx1"/>
                              </a:solidFill>
                              <a:effectLst/>
                            </a:rPr>
                            <a:t> </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b="1" i="1">
                                    <a:solidFill>
                                      <a:schemeClr val="tx1"/>
                                    </a:solidFill>
                                    <a:effectLst/>
                                    <a:latin typeface="Cambria Math" panose="02040503050406030204" pitchFamily="18" charset="0"/>
                                  </a:rPr>
                                  <m:t>𝒍</m:t>
                                </m:r>
                                <m:r>
                                  <a:rPr lang="en-US" sz="1200" b="1">
                                    <a:solidFill>
                                      <a:schemeClr val="tx1"/>
                                    </a:solidFill>
                                    <a:effectLst/>
                                    <a:latin typeface="Cambria Math" panose="02040503050406030204" pitchFamily="18" charset="0"/>
                                  </a:rPr>
                                  <m:t>=</m:t>
                                </m:r>
                                <m:r>
                                  <a:rPr lang="en-US" sz="1200" b="1" i="1">
                                    <a:solidFill>
                                      <a:schemeClr val="tx1"/>
                                    </a:solidFill>
                                    <a:effectLst/>
                                    <a:latin typeface="Cambria Math" panose="02040503050406030204" pitchFamily="18" charset="0"/>
                                  </a:rPr>
                                  <m:t>𝐥𝐧</m:t>
                                </m:r>
                                <m:d>
                                  <m:dPr>
                                    <m:ctrlPr>
                                      <a:rPr lang="en-US" sz="1200" b="1" i="1">
                                        <a:solidFill>
                                          <a:schemeClr val="tx1"/>
                                        </a:solidFill>
                                        <a:effectLst/>
                                        <a:latin typeface="Cambria Math" panose="02040503050406030204" pitchFamily="18" charset="0"/>
                                      </a:rPr>
                                    </m:ctrlPr>
                                  </m:dPr>
                                  <m:e>
                                    <m:f>
                                      <m:fPr>
                                        <m:ctrlPr>
                                          <a:rPr lang="en-US" sz="1200" b="1" i="1">
                                            <a:solidFill>
                                              <a:schemeClr val="tx1"/>
                                            </a:solidFill>
                                            <a:effectLst/>
                                            <a:latin typeface="Cambria Math" panose="02040503050406030204" pitchFamily="18" charset="0"/>
                                          </a:rPr>
                                        </m:ctrlPr>
                                      </m:fPr>
                                      <m:num>
                                        <m:r>
                                          <a:rPr lang="en-US" sz="1200" b="1" i="1">
                                            <a:solidFill>
                                              <a:schemeClr val="tx1"/>
                                            </a:solidFill>
                                            <a:effectLst/>
                                            <a:latin typeface="Cambria Math" panose="02040503050406030204" pitchFamily="18" charset="0"/>
                                          </a:rPr>
                                          <m:t>𝒑</m:t>
                                        </m:r>
                                      </m:num>
                                      <m:den>
                                        <m:r>
                                          <a:rPr lang="en-US" sz="1200" b="1" i="1">
                                            <a:solidFill>
                                              <a:schemeClr val="tx1"/>
                                            </a:solidFill>
                                            <a:effectLst/>
                                            <a:latin typeface="Cambria Math" panose="02040503050406030204" pitchFamily="18" charset="0"/>
                                          </a:rPr>
                                          <m:t>𝟏</m:t>
                                        </m:r>
                                        <m:r>
                                          <a:rPr lang="en-US" sz="1200" b="1">
                                            <a:solidFill>
                                              <a:schemeClr val="tx1"/>
                                            </a:solidFill>
                                            <a:effectLst/>
                                            <a:latin typeface="Cambria Math" panose="02040503050406030204" pitchFamily="18" charset="0"/>
                                          </a:rPr>
                                          <m:t>−</m:t>
                                        </m:r>
                                        <m:r>
                                          <a:rPr lang="en-US" sz="1200" b="1" i="1">
                                            <a:solidFill>
                                              <a:schemeClr val="tx1"/>
                                            </a:solidFill>
                                            <a:effectLst/>
                                            <a:latin typeface="Cambria Math" panose="02040503050406030204" pitchFamily="18" charset="0"/>
                                          </a:rPr>
                                          <m:t>𝒑</m:t>
                                        </m:r>
                                      </m:den>
                                    </m:f>
                                  </m:e>
                                </m:d>
                              </m:oMath>
                            </m:oMathPara>
                          </a14:m>
                          <a:endParaRPr lang="en-US" sz="1200" b="1" dirty="0">
                            <a:solidFill>
                              <a:schemeClr val="tx1"/>
                            </a:solidFill>
                            <a:effectLst/>
                          </a:endParaRPr>
                        </a:p>
                        <a:p>
                          <a:pPr marL="0" marR="0" algn="just">
                            <a:lnSpc>
                              <a:spcPct val="115000"/>
                            </a:lnSpc>
                            <a:spcBef>
                              <a:spcPts val="0"/>
                            </a:spcBef>
                            <a:spcAft>
                              <a:spcPts val="0"/>
                            </a:spcAft>
                          </a:pPr>
                          <a:r>
                            <a:rPr lang="en-US" sz="1200" b="1" dirty="0">
                              <a:solidFill>
                                <a:schemeClr val="tx1"/>
                              </a:solidFill>
                              <a:effectLst/>
                            </a:rPr>
                            <a:t> </a:t>
                          </a:r>
                          <a:endParaRPr lang="en-US" sz="1200" b="1" dirty="0">
                            <a:solidFill>
                              <a:schemeClr val="tx1"/>
                            </a:solidFill>
                            <a:effectLst/>
                            <a:latin typeface="Calibri"/>
                            <a:ea typeface="Calibri"/>
                            <a:cs typeface="Times New Roman"/>
                          </a:endParaRPr>
                        </a:p>
                      </a:txBody>
                      <a:tcPr marL="62938" marR="62938"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200" dirty="0">
                              <a:effectLst/>
                            </a:rPr>
                            <a:t>Logit of Odds or Log Odds</a:t>
                          </a:r>
                          <a:endParaRPr lang="en-US" sz="1200" dirty="0">
                            <a:effectLst/>
                            <a:latin typeface="Calibri"/>
                            <a:ea typeface="Calibri"/>
                            <a:cs typeface="Times New Roman"/>
                          </a:endParaRPr>
                        </a:p>
                      </a:txBody>
                      <a:tcPr marL="62938" marR="62938" marT="0" marB="0"/>
                    </a:tc>
                    <a:tc>
                      <a:txBody>
                        <a:bodyPr/>
                        <a:lstStyle/>
                        <a:p>
                          <a:pPr marL="0" marR="0" algn="ctr">
                            <a:lnSpc>
                              <a:spcPct val="115000"/>
                            </a:lnSpc>
                            <a:spcBef>
                              <a:spcPts val="0"/>
                            </a:spcBef>
                            <a:spcAft>
                              <a:spcPts val="0"/>
                            </a:spcAft>
                          </a:pPr>
                          <a:r>
                            <a:rPr lang="en-US" sz="1200" dirty="0" smtClean="0">
                              <a:effectLst/>
                            </a:rPr>
                            <a:t> </a:t>
                          </a:r>
                          <a14:m>
                            <m:oMath xmlns:m="http://schemas.openxmlformats.org/officeDocument/2006/math">
                              <m:r>
                                <a:rPr lang="en-US" sz="1200">
                                  <a:effectLst/>
                                  <a:latin typeface="Cambria Math" panose="02040503050406030204" pitchFamily="18" charset="0"/>
                                </a:rPr>
                                <m:t>[−∞,∞]</m:t>
                              </m:r>
                            </m:oMath>
                          </a14:m>
                          <a:endParaRPr lang="en-US" sz="1200" dirty="0">
                            <a:effectLst/>
                          </a:endParaRPr>
                        </a:p>
                        <a:p>
                          <a:pPr marL="0" marR="0" algn="just">
                            <a:lnSpc>
                              <a:spcPct val="115000"/>
                            </a:lnSpc>
                            <a:spcBef>
                              <a:spcPts val="0"/>
                            </a:spcBef>
                            <a:spcAft>
                              <a:spcPts val="0"/>
                            </a:spcAft>
                          </a:pPr>
                          <a:r>
                            <a:rPr lang="en-US" sz="1200" dirty="0">
                              <a:effectLst/>
                            </a:rPr>
                            <a:t>Log odds is used in spite of Odds due to its wide range of possible outcomes</a:t>
                          </a:r>
                        </a:p>
                        <a:p>
                          <a:pPr marL="0" marR="0" algn="just">
                            <a:lnSpc>
                              <a:spcPct val="115000"/>
                            </a:lnSpc>
                            <a:spcBef>
                              <a:spcPts val="0"/>
                            </a:spcBef>
                            <a:spcAft>
                              <a:spcPts val="0"/>
                            </a:spcAft>
                          </a:pPr>
                          <a:r>
                            <a:rPr lang="en-US" sz="1200" dirty="0">
                              <a:effectLst/>
                            </a:rPr>
                            <a:t> </a:t>
                          </a:r>
                          <a:endParaRPr lang="en-US" sz="1200" dirty="0">
                            <a:effectLst/>
                            <a:latin typeface="Calibri"/>
                            <a:ea typeface="Calibri"/>
                            <a:cs typeface="Times New Roman"/>
                          </a:endParaRPr>
                        </a:p>
                      </a:txBody>
                      <a:tcPr marL="62938" marR="62938" marT="0" marB="0"/>
                    </a:tc>
                    <a:extLst>
                      <a:ext uri="{0D108BD9-81ED-4DB2-BD59-A6C34878D82A}">
                        <a16:rowId xmlns:a16="http://schemas.microsoft.com/office/drawing/2014/main" val="10001"/>
                      </a:ext>
                    </a:extLst>
                  </a:tr>
                  <a:tr h="2064194">
                    <a:tc>
                      <a:txBody>
                        <a:bodyPr/>
                        <a:lstStyle/>
                        <a:p>
                          <a:pPr marL="0" marR="0" algn="just">
                            <a:lnSpc>
                              <a:spcPct val="115000"/>
                            </a:lnSpc>
                            <a:spcBef>
                              <a:spcPts val="0"/>
                            </a:spcBef>
                            <a:spcAft>
                              <a:spcPts val="0"/>
                            </a:spcAft>
                          </a:pPr>
                          <a:r>
                            <a:rPr lang="en-US" sz="1200" b="1" dirty="0" smtClean="0">
                              <a:solidFill>
                                <a:schemeClr val="tx1"/>
                              </a:solidFill>
                              <a:effectLst/>
                            </a:rPr>
                            <a:t> </a:t>
                          </a:r>
                        </a:p>
                        <a:p>
                          <a:pPr marL="0" marR="0" algn="just">
                            <a:lnSpc>
                              <a:spcPct val="115000"/>
                            </a:lnSpc>
                            <a:spcBef>
                              <a:spcPts val="0"/>
                            </a:spcBef>
                            <a:spcAft>
                              <a:spcPts val="0"/>
                            </a:spcAft>
                          </a:pPr>
                          <a:r>
                            <a:rPr lang="en-US" sz="1200" b="1" dirty="0">
                              <a:solidFill>
                                <a:schemeClr val="tx1"/>
                              </a:solidFill>
                              <a:effectLst/>
                            </a:rPr>
                            <a:t> </a:t>
                          </a:r>
                        </a:p>
                        <a:p>
                          <a:pPr marL="0" marR="0" algn="just">
                            <a:lnSpc>
                              <a:spcPct val="115000"/>
                            </a:lnSpc>
                            <a:spcBef>
                              <a:spcPts val="0"/>
                            </a:spcBef>
                            <a:spcAft>
                              <a:spcPts val="0"/>
                            </a:spcAft>
                          </a:pPr>
                          <a:r>
                            <a:rPr lang="en-US" sz="1200" b="1" dirty="0">
                              <a:solidFill>
                                <a:schemeClr val="tx1"/>
                              </a:solidFill>
                              <a:effectLst/>
                            </a:rPr>
                            <a:t> </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b="1" i="1">
                                    <a:solidFill>
                                      <a:schemeClr val="tx1"/>
                                    </a:solidFill>
                                    <a:effectLst/>
                                    <a:latin typeface="Cambria Math" panose="02040503050406030204" pitchFamily="18" charset="0"/>
                                  </a:rPr>
                                  <m:t>𝑳𝒐𝒈𝒊𝒔𝒕𝒊𝒄</m:t>
                                </m:r>
                                <m:r>
                                  <a:rPr lang="en-US" sz="1200" b="1">
                                    <a:solidFill>
                                      <a:schemeClr val="tx1"/>
                                    </a:solidFill>
                                    <a:effectLst/>
                                    <a:latin typeface="Cambria Math" panose="02040503050406030204" pitchFamily="18" charset="0"/>
                                  </a:rPr>
                                  <m:t> </m:t>
                                </m:r>
                                <m:r>
                                  <a:rPr lang="en-US" sz="1200" b="1" i="1">
                                    <a:solidFill>
                                      <a:schemeClr val="tx1"/>
                                    </a:solidFill>
                                    <a:effectLst/>
                                    <a:latin typeface="Cambria Math" panose="02040503050406030204" pitchFamily="18" charset="0"/>
                                  </a:rPr>
                                  <m:t>𝒕𝒓𝒂𝒏𝒔𝒇𝒐𝒓𝒎𝒂𝒕𝒊𝒐𝒏</m:t>
                                </m:r>
                              </m:oMath>
                            </m:oMathPara>
                          </a14:m>
                          <a:endParaRPr lang="en-US" sz="1200" b="1" dirty="0">
                            <a:solidFill>
                              <a:schemeClr val="tx1"/>
                            </a:solidFill>
                            <a:effectLst/>
                          </a:endParaRPr>
                        </a:p>
                        <a:p>
                          <a:pPr marL="0" marR="0" algn="just">
                            <a:lnSpc>
                              <a:spcPct val="115000"/>
                            </a:lnSpc>
                            <a:spcBef>
                              <a:spcPts val="0"/>
                            </a:spcBef>
                            <a:spcAft>
                              <a:spcPts val="0"/>
                            </a:spcAft>
                          </a:pPr>
                          <a:r>
                            <a:rPr lang="en-US" sz="1200" b="1" dirty="0">
                              <a:solidFill>
                                <a:schemeClr val="tx1"/>
                              </a:solidFill>
                              <a:effectLst/>
                            </a:rPr>
                            <a:t> </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b="1" i="1">
                                    <a:solidFill>
                                      <a:schemeClr val="tx1"/>
                                    </a:solidFill>
                                    <a:effectLst/>
                                    <a:latin typeface="Cambria Math" panose="02040503050406030204" pitchFamily="18" charset="0"/>
                                  </a:rPr>
                                  <m:t>𝒑</m:t>
                                </m:r>
                                <m:r>
                                  <a:rPr lang="en-US" sz="1200" b="1">
                                    <a:solidFill>
                                      <a:schemeClr val="tx1"/>
                                    </a:solidFill>
                                    <a:effectLst/>
                                    <a:latin typeface="Cambria Math" panose="02040503050406030204" pitchFamily="18" charset="0"/>
                                  </a:rPr>
                                  <m:t>= </m:t>
                                </m:r>
                                <m:f>
                                  <m:fPr>
                                    <m:ctrlPr>
                                      <a:rPr lang="en-US" sz="1200" b="1" i="1">
                                        <a:solidFill>
                                          <a:schemeClr val="tx1"/>
                                        </a:solidFill>
                                        <a:effectLst/>
                                        <a:latin typeface="Cambria Math" panose="02040503050406030204" pitchFamily="18" charset="0"/>
                                      </a:rPr>
                                    </m:ctrlPr>
                                  </m:fPr>
                                  <m:num>
                                    <m:sSup>
                                      <m:sSupPr>
                                        <m:ctrlPr>
                                          <a:rPr lang="en-US" sz="1200" b="1" i="1">
                                            <a:solidFill>
                                              <a:schemeClr val="tx1"/>
                                            </a:solidFill>
                                            <a:effectLst/>
                                            <a:latin typeface="Cambria Math" panose="02040503050406030204" pitchFamily="18" charset="0"/>
                                          </a:rPr>
                                        </m:ctrlPr>
                                      </m:sSupPr>
                                      <m:e>
                                        <m:r>
                                          <a:rPr lang="en-US" sz="1200" b="1" i="1">
                                            <a:solidFill>
                                              <a:schemeClr val="tx1"/>
                                            </a:solidFill>
                                            <a:effectLst/>
                                            <a:latin typeface="Cambria Math" panose="02040503050406030204" pitchFamily="18" charset="0"/>
                                          </a:rPr>
                                          <m:t>𝒆</m:t>
                                        </m:r>
                                      </m:e>
                                      <m:sup>
                                        <m:r>
                                          <a:rPr lang="en-US" sz="1200" b="1" i="1">
                                            <a:solidFill>
                                              <a:schemeClr val="tx1"/>
                                            </a:solidFill>
                                            <a:effectLst/>
                                            <a:latin typeface="Cambria Math" panose="02040503050406030204" pitchFamily="18" charset="0"/>
                                          </a:rPr>
                                          <m:t>𝒍</m:t>
                                        </m:r>
                                      </m:sup>
                                    </m:sSup>
                                  </m:num>
                                  <m:den>
                                    <m:r>
                                      <a:rPr lang="en-US" sz="1200" b="1" i="1">
                                        <a:solidFill>
                                          <a:schemeClr val="tx1"/>
                                        </a:solidFill>
                                        <a:effectLst/>
                                        <a:latin typeface="Cambria Math" panose="02040503050406030204" pitchFamily="18" charset="0"/>
                                      </a:rPr>
                                      <m:t>𝟏</m:t>
                                    </m:r>
                                    <m:r>
                                      <a:rPr lang="en-US" sz="1200" b="1">
                                        <a:solidFill>
                                          <a:schemeClr val="tx1"/>
                                        </a:solidFill>
                                        <a:effectLst/>
                                        <a:latin typeface="Cambria Math" panose="02040503050406030204" pitchFamily="18" charset="0"/>
                                      </a:rPr>
                                      <m:t>+</m:t>
                                    </m:r>
                                    <m:sSup>
                                      <m:sSupPr>
                                        <m:ctrlPr>
                                          <a:rPr lang="en-US" sz="1200" b="1" i="1">
                                            <a:solidFill>
                                              <a:schemeClr val="tx1"/>
                                            </a:solidFill>
                                            <a:effectLst/>
                                            <a:latin typeface="Cambria Math" panose="02040503050406030204" pitchFamily="18" charset="0"/>
                                          </a:rPr>
                                        </m:ctrlPr>
                                      </m:sSupPr>
                                      <m:e>
                                        <m:r>
                                          <a:rPr lang="en-US" sz="1200" b="1" i="1">
                                            <a:solidFill>
                                              <a:schemeClr val="tx1"/>
                                            </a:solidFill>
                                            <a:effectLst/>
                                            <a:latin typeface="Cambria Math" panose="02040503050406030204" pitchFamily="18" charset="0"/>
                                          </a:rPr>
                                          <m:t>𝒆</m:t>
                                        </m:r>
                                      </m:e>
                                      <m:sup>
                                        <m:r>
                                          <a:rPr lang="en-US" sz="1200" b="1" i="1">
                                            <a:solidFill>
                                              <a:schemeClr val="tx1"/>
                                            </a:solidFill>
                                            <a:effectLst/>
                                            <a:latin typeface="Cambria Math" panose="02040503050406030204" pitchFamily="18" charset="0"/>
                                          </a:rPr>
                                          <m:t>𝒍</m:t>
                                        </m:r>
                                      </m:sup>
                                    </m:sSup>
                                  </m:den>
                                </m:f>
                              </m:oMath>
                            </m:oMathPara>
                          </a14:m>
                          <a:endParaRPr lang="en-US" sz="1200" b="1" dirty="0">
                            <a:solidFill>
                              <a:schemeClr val="tx1"/>
                            </a:solidFill>
                            <a:effectLst/>
                            <a:latin typeface="Calibri"/>
                            <a:ea typeface="Calibri"/>
                            <a:cs typeface="Times New Roman"/>
                          </a:endParaRPr>
                        </a:p>
                      </a:txBody>
                      <a:tcPr marL="62938" marR="62938"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200" dirty="0">
                              <a:effectLst/>
                            </a:rPr>
                            <a:t>Inverse of logit -&gt; Logistic regression </a:t>
                          </a:r>
                          <a:r>
                            <a:rPr lang="en-US" sz="1200" dirty="0" smtClean="0">
                              <a:effectLst/>
                            </a:rPr>
                            <a:t>model.</a:t>
                          </a:r>
                          <a:endParaRPr lang="en-US" sz="1200" dirty="0">
                            <a:effectLst/>
                          </a:endParaRP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200" i="1">
                                        <a:effectLst/>
                                        <a:latin typeface="Cambria Math" panose="02040503050406030204" pitchFamily="18" charset="0"/>
                                      </a:rPr>
                                    </m:ctrlPr>
                                  </m:funcPr>
                                  <m:fName>
                                    <m:r>
                                      <m:rPr>
                                        <m:sty m:val="p"/>
                                      </m:rPr>
                                      <a:rPr lang="en-US" sz="1200">
                                        <a:effectLst/>
                                        <a:latin typeface="Cambria Math" panose="02040503050406030204" pitchFamily="18" charset="0"/>
                                      </a:rPr>
                                      <m:t>ln</m:t>
                                    </m:r>
                                  </m:fName>
                                  <m:e>
                                    <m:d>
                                      <m:dPr>
                                        <m:ctrlPr>
                                          <a:rPr lang="en-US" sz="1200" i="1">
                                            <a:effectLst/>
                                            <a:latin typeface="Cambria Math" panose="02040503050406030204" pitchFamily="18" charset="0"/>
                                          </a:rPr>
                                        </m:ctrlPr>
                                      </m:dPr>
                                      <m:e>
                                        <m:f>
                                          <m:fPr>
                                            <m:ctrlPr>
                                              <a:rPr lang="en-US" sz="1200" i="1">
                                                <a:effectLst/>
                                                <a:latin typeface="Cambria Math" panose="02040503050406030204" pitchFamily="18" charset="0"/>
                                              </a:rPr>
                                            </m:ctrlPr>
                                          </m:fPr>
                                          <m:num>
                                            <m:r>
                                              <a:rPr lang="en-US" sz="1200">
                                                <a:effectLst/>
                                                <a:latin typeface="Cambria Math" panose="02040503050406030204" pitchFamily="18" charset="0"/>
                                              </a:rPr>
                                              <m:t>𝑝</m:t>
                                            </m:r>
                                          </m:num>
                                          <m:den>
                                            <m:r>
                                              <a:rPr lang="en-US" sz="1200">
                                                <a:effectLst/>
                                                <a:latin typeface="Cambria Math" panose="02040503050406030204" pitchFamily="18" charset="0"/>
                                              </a:rPr>
                                              <m:t>1−</m:t>
                                            </m:r>
                                            <m:r>
                                              <a:rPr lang="en-US" sz="1200">
                                                <a:effectLst/>
                                                <a:latin typeface="Cambria Math" panose="02040503050406030204" pitchFamily="18" charset="0"/>
                                              </a:rPr>
                                              <m:t>𝑝</m:t>
                                            </m:r>
                                          </m:den>
                                        </m:f>
                                      </m:e>
                                    </m:d>
                                  </m:e>
                                </m:func>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0</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1</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1</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2</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2</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𝑝</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𝑝</m:t>
                                    </m:r>
                                  </m:sub>
                                </m:sSub>
                              </m:oMath>
                            </m:oMathPara>
                          </a14:m>
                          <a:endParaRPr lang="en-US" sz="1200" dirty="0">
                            <a:effectLst/>
                          </a:endParaRPr>
                        </a:p>
                        <a:p>
                          <a:pPr marL="0" marR="0" algn="just">
                            <a:lnSpc>
                              <a:spcPct val="115000"/>
                            </a:lnSpc>
                            <a:spcBef>
                              <a:spcPts val="0"/>
                            </a:spcBef>
                            <a:spcAft>
                              <a:spcPts val="0"/>
                            </a:spcAft>
                          </a:pPr>
                          <a:r>
                            <a:rPr lang="en-US" sz="1200" dirty="0">
                              <a:effectLst/>
                            </a:rPr>
                            <a:t> </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𝑝</m:t>
                                </m:r>
                                <m:r>
                                  <a:rPr lang="en-US" sz="1200">
                                    <a:effectLst/>
                                    <a:latin typeface="Cambria Math" panose="02040503050406030204" pitchFamily="18" charset="0"/>
                                  </a:rPr>
                                  <m:t>= </m:t>
                                </m:r>
                                <m:f>
                                  <m:fPr>
                                    <m:ctrlPr>
                                      <a:rPr lang="en-US" sz="1200" i="1">
                                        <a:effectLst/>
                                        <a:latin typeface="Cambria Math" panose="02040503050406030204" pitchFamily="18" charset="0"/>
                                      </a:rPr>
                                    </m:ctrlPr>
                                  </m:fPr>
                                  <m:num>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𝑒</m:t>
                                        </m:r>
                                      </m:e>
                                      <m:sup>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0</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1</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1</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2</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2</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𝑝</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𝑝</m:t>
                                            </m:r>
                                          </m:sub>
                                        </m:sSub>
                                      </m:sup>
                                    </m:sSup>
                                  </m:num>
                                  <m:den>
                                    <m:r>
                                      <a:rPr lang="en-US" sz="1200">
                                        <a:effectLst/>
                                        <a:latin typeface="Cambria Math" panose="02040503050406030204" pitchFamily="18" charset="0"/>
                                      </a:rPr>
                                      <m:t>1+</m:t>
                                    </m:r>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𝑒</m:t>
                                        </m:r>
                                      </m:e>
                                      <m:sup>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0</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1</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1</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2</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2</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𝑝</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𝑝</m:t>
                                            </m:r>
                                          </m:sub>
                                        </m:sSub>
                                      </m:sup>
                                    </m:sSup>
                                  </m:den>
                                </m:f>
                              </m:oMath>
                            </m:oMathPara>
                          </a14:m>
                          <a:endParaRPr lang="en-US" sz="1200" dirty="0">
                            <a:effectLst/>
                            <a:latin typeface="Calibri"/>
                            <a:ea typeface="Calibri"/>
                            <a:cs typeface="Times New Roman"/>
                          </a:endParaRPr>
                        </a:p>
                      </a:txBody>
                      <a:tcPr marL="62938" marR="62938" marT="0" marB="0"/>
                    </a:tc>
                    <a:tc>
                      <a:txBody>
                        <a:bodyPr/>
                        <a:lstStyle/>
                        <a:p>
                          <a:pPr marL="0" marR="0" algn="just">
                            <a:lnSpc>
                              <a:spcPct val="115000"/>
                            </a:lnSpc>
                            <a:spcBef>
                              <a:spcPts val="0"/>
                            </a:spcBef>
                            <a:spcAft>
                              <a:spcPts val="0"/>
                            </a:spcAft>
                          </a:pPr>
                          <a:r>
                            <a:rPr lang="en-US" sz="1200" dirty="0">
                              <a:effectLst/>
                            </a:rPr>
                            <a:t> </a:t>
                          </a:r>
                        </a:p>
                        <a:p>
                          <a:pPr marL="0" marR="0" algn="just">
                            <a:lnSpc>
                              <a:spcPct val="115000"/>
                            </a:lnSpc>
                            <a:spcBef>
                              <a:spcPts val="0"/>
                            </a:spcBef>
                            <a:spcAft>
                              <a:spcPts val="0"/>
                            </a:spcAft>
                          </a:pPr>
                          <a:r>
                            <a:rPr lang="en-US" sz="1200" dirty="0">
                              <a:effectLst/>
                            </a:rPr>
                            <a:t> </a:t>
                          </a:r>
                        </a:p>
                        <a:p>
                          <a:pPr marL="0" marR="0" algn="just">
                            <a:lnSpc>
                              <a:spcPct val="115000"/>
                            </a:lnSpc>
                            <a:spcBef>
                              <a:spcPts val="0"/>
                            </a:spcBef>
                            <a:spcAft>
                              <a:spcPts val="0"/>
                            </a:spcAft>
                          </a:pPr>
                          <a:r>
                            <a:rPr lang="en-US" sz="1200" dirty="0">
                              <a:effectLst/>
                            </a:rPr>
                            <a:t> </a:t>
                          </a:r>
                        </a:p>
                        <a:p>
                          <a:pPr marL="0" marR="0" algn="just">
                            <a:lnSpc>
                              <a:spcPct val="115000"/>
                            </a:lnSpc>
                            <a:spcBef>
                              <a:spcPts val="0"/>
                            </a:spcBef>
                            <a:spcAft>
                              <a:spcPts val="0"/>
                            </a:spcAft>
                          </a:pPr>
                          <a:r>
                            <a:rPr lang="en-US" sz="1200" dirty="0">
                              <a:effectLst/>
                            </a:rPr>
                            <a:t> </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[0,1]</m:t>
                                </m:r>
                              </m:oMath>
                            </m:oMathPara>
                          </a14:m>
                          <a:endParaRPr lang="en-US" sz="1200" dirty="0">
                            <a:effectLst/>
                            <a:latin typeface="Calibri"/>
                            <a:ea typeface="Calibri"/>
                            <a:cs typeface="Times New Roman"/>
                          </a:endParaRPr>
                        </a:p>
                      </a:txBody>
                      <a:tcPr marL="62938" marR="62938" marT="0" marB="0"/>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nvPr>
            </p:nvGraphicFramePr>
            <p:xfrm>
              <a:off x="2133601" y="1447801"/>
              <a:ext cx="8153399" cy="4803585"/>
            </p:xfrm>
            <a:graphic>
              <a:graphicData uri="http://schemas.openxmlformats.org/drawingml/2006/table">
                <a:tbl>
                  <a:tblPr firstRow="1" firstCol="1" bandRow="1">
                    <a:tableStyleId>{5C22544A-7EE6-4342-B048-85BDC9FD1C3A}</a:tableStyleId>
                  </a:tblPr>
                  <a:tblGrid>
                    <a:gridCol w="3227812">
                      <a:extLst>
                        <a:ext uri="{9D8B030D-6E8A-4147-A177-3AD203B41FA5}">
                          <a16:colId xmlns:a16="http://schemas.microsoft.com/office/drawing/2014/main" val="20000"/>
                        </a:ext>
                      </a:extLst>
                    </a:gridCol>
                    <a:gridCol w="2676078">
                      <a:extLst>
                        <a:ext uri="{9D8B030D-6E8A-4147-A177-3AD203B41FA5}">
                          <a16:colId xmlns:a16="http://schemas.microsoft.com/office/drawing/2014/main" val="20001"/>
                        </a:ext>
                      </a:extLst>
                    </a:gridCol>
                    <a:gridCol w="2249509">
                      <a:extLst>
                        <a:ext uri="{9D8B030D-6E8A-4147-A177-3AD203B41FA5}">
                          <a16:colId xmlns:a16="http://schemas.microsoft.com/office/drawing/2014/main" val="20002"/>
                        </a:ext>
                      </a:extLst>
                    </a:gridCol>
                  </a:tblGrid>
                  <a:tr h="1437831">
                    <a:tc>
                      <a:txBody>
                        <a:bodyPr/>
                        <a:lstStyle/>
                        <a:p>
                          <a:endParaRPr lang="en-US"/>
                        </a:p>
                      </a:txBody>
                      <a:tcPr marL="62938" marR="62938" marT="0" marB="0">
                        <a:blipFill>
                          <a:blip r:embed="rId2"/>
                          <a:stretch>
                            <a:fillRect l="-377" t="-1695" r="-153208" b="-235169"/>
                          </a:stretch>
                        </a:blipFill>
                      </a:tcPr>
                    </a:tc>
                    <a:tc>
                      <a:txBody>
                        <a:bodyPr/>
                        <a:lstStyle/>
                        <a:p>
                          <a:endParaRPr lang="en-US"/>
                        </a:p>
                      </a:txBody>
                      <a:tcPr marL="62938" marR="62938" marT="0" marB="0">
                        <a:blipFill>
                          <a:blip r:embed="rId2"/>
                          <a:stretch>
                            <a:fillRect l="-121185" t="-1695" r="-84966" b="-235169"/>
                          </a:stretch>
                        </a:blipFill>
                      </a:tcPr>
                    </a:tc>
                    <a:tc>
                      <a:txBody>
                        <a:bodyPr/>
                        <a:lstStyle/>
                        <a:p>
                          <a:endParaRPr lang="en-US"/>
                        </a:p>
                      </a:txBody>
                      <a:tcPr marL="62938" marR="62938" marT="0" marB="0">
                        <a:blipFill>
                          <a:blip r:embed="rId2"/>
                          <a:stretch>
                            <a:fillRect l="-263144" t="-1695" r="-1084" b="-235169"/>
                          </a:stretch>
                        </a:blipFill>
                      </a:tcPr>
                    </a:tc>
                    <a:extLst>
                      <a:ext uri="{0D108BD9-81ED-4DB2-BD59-A6C34878D82A}">
                        <a16:rowId xmlns:a16="http://schemas.microsoft.com/office/drawing/2014/main" val="10000"/>
                      </a:ext>
                    </a:extLst>
                  </a:tr>
                  <a:tr h="1301560">
                    <a:tc>
                      <a:txBody>
                        <a:bodyPr/>
                        <a:lstStyle/>
                        <a:p>
                          <a:endParaRPr lang="en-US"/>
                        </a:p>
                      </a:txBody>
                      <a:tcPr marL="62938" marR="62938" marT="0" marB="0">
                        <a:blipFill>
                          <a:blip r:embed="rId2"/>
                          <a:stretch>
                            <a:fillRect l="-377" t="-112150" r="-153208" b="-159346"/>
                          </a:stretch>
                        </a:blipFill>
                      </a:tcPr>
                    </a:tc>
                    <a:tc>
                      <a:txBody>
                        <a:bodyPr/>
                        <a:lstStyle/>
                        <a:p>
                          <a:pPr marL="0" marR="0" algn="just">
                            <a:lnSpc>
                              <a:spcPct val="115000"/>
                            </a:lnSpc>
                            <a:spcBef>
                              <a:spcPts val="0"/>
                            </a:spcBef>
                            <a:spcAft>
                              <a:spcPts val="0"/>
                            </a:spcAft>
                          </a:pPr>
                          <a:r>
                            <a:rPr lang="en-US" sz="1200" dirty="0">
                              <a:effectLst/>
                            </a:rPr>
                            <a:t>Logit of Odds or Log Odds</a:t>
                          </a:r>
                          <a:endParaRPr lang="en-US" sz="1200" dirty="0">
                            <a:effectLst/>
                            <a:latin typeface="Calibri"/>
                            <a:ea typeface="Calibri"/>
                            <a:cs typeface="Times New Roman"/>
                          </a:endParaRPr>
                        </a:p>
                      </a:txBody>
                      <a:tcPr marL="62938" marR="62938" marT="0" marB="0"/>
                    </a:tc>
                    <a:tc>
                      <a:txBody>
                        <a:bodyPr/>
                        <a:lstStyle/>
                        <a:p>
                          <a:endParaRPr lang="en-US"/>
                        </a:p>
                      </a:txBody>
                      <a:tcPr marL="62938" marR="62938" marT="0" marB="0">
                        <a:blipFill>
                          <a:blip r:embed="rId2"/>
                          <a:stretch>
                            <a:fillRect l="-263144" t="-112150" r="-1084" b="-159346"/>
                          </a:stretch>
                        </a:blipFill>
                      </a:tcPr>
                    </a:tc>
                    <a:extLst>
                      <a:ext uri="{0D108BD9-81ED-4DB2-BD59-A6C34878D82A}">
                        <a16:rowId xmlns:a16="http://schemas.microsoft.com/office/drawing/2014/main" val="10001"/>
                      </a:ext>
                    </a:extLst>
                  </a:tr>
                  <a:tr h="2064194">
                    <a:tc>
                      <a:txBody>
                        <a:bodyPr/>
                        <a:lstStyle/>
                        <a:p>
                          <a:endParaRPr lang="en-US"/>
                        </a:p>
                      </a:txBody>
                      <a:tcPr marL="62938" marR="62938" marT="0" marB="0">
                        <a:blipFill>
                          <a:blip r:embed="rId2"/>
                          <a:stretch>
                            <a:fillRect l="-377" t="-133923" r="-153208" b="-590"/>
                          </a:stretch>
                        </a:blipFill>
                      </a:tcPr>
                    </a:tc>
                    <a:tc>
                      <a:txBody>
                        <a:bodyPr/>
                        <a:lstStyle/>
                        <a:p>
                          <a:endParaRPr lang="en-US"/>
                        </a:p>
                      </a:txBody>
                      <a:tcPr marL="62938" marR="62938" marT="0" marB="0">
                        <a:blipFill>
                          <a:blip r:embed="rId2"/>
                          <a:stretch>
                            <a:fillRect l="-121185" t="-133923" r="-84966" b="-590"/>
                          </a:stretch>
                        </a:blipFill>
                      </a:tcPr>
                    </a:tc>
                    <a:tc>
                      <a:txBody>
                        <a:bodyPr/>
                        <a:lstStyle/>
                        <a:p>
                          <a:endParaRPr lang="en-US"/>
                        </a:p>
                      </a:txBody>
                      <a:tcPr marL="62938" marR="62938" marT="0" marB="0">
                        <a:blipFill>
                          <a:blip r:embed="rId2"/>
                          <a:stretch>
                            <a:fillRect l="-263144" t="-133923" r="-1084" b="-590"/>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2546860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95401"/>
            <a:ext cx="8229600" cy="1447800"/>
          </a:xfrm>
        </p:spPr>
        <p:txBody>
          <a:bodyPr>
            <a:normAutofit/>
          </a:bodyPr>
          <a:lstStyle/>
          <a:p>
            <a:pPr marL="0" indent="0">
              <a:buNone/>
            </a:pPr>
            <a:r>
              <a:rPr lang="en-US" sz="1800" dirty="0"/>
              <a:t>Let us understand the logistic regression when we have two categorical outcomes. </a:t>
            </a:r>
          </a:p>
          <a:p>
            <a:pPr marL="0" indent="0" algn="just">
              <a:buNone/>
            </a:pPr>
            <a:r>
              <a:rPr lang="en-US" sz="1800" dirty="0"/>
              <a:t>Consider a case of an astronaut who carries oxygen cylinders with him. A dataset has been provided, and we need to predict if an astronaut survives or not (response variable) based on the amount of oxygen (predictor variable) remains in his cylinder.</a:t>
            </a:r>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Binary Logistic Regression – Illustration </a:t>
            </a:r>
            <a:endParaRPr lang="en-US" sz="3200" dirty="0"/>
          </a:p>
        </p:txBody>
      </p:sp>
      <p:graphicFrame>
        <p:nvGraphicFramePr>
          <p:cNvPr id="5" name="Table 4"/>
          <p:cNvGraphicFramePr>
            <a:graphicFrameLocks noGrp="1"/>
          </p:cNvGraphicFramePr>
          <p:nvPr>
            <p:extLst/>
          </p:nvPr>
        </p:nvGraphicFramePr>
        <p:xfrm>
          <a:off x="4343400" y="2990848"/>
          <a:ext cx="3048000" cy="2343152"/>
        </p:xfrm>
        <a:graphic>
          <a:graphicData uri="http://schemas.openxmlformats.org/drawingml/2006/table">
            <a:tbl>
              <a:tblPr>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tblGrid>
              <a:tr h="334736">
                <a:tc>
                  <a:txBody>
                    <a:bodyPr/>
                    <a:lstStyle/>
                    <a:p>
                      <a:pPr algn="l" fontAlgn="ctr"/>
                      <a:endParaRPr lang="en-US" sz="1800" b="0" i="0" u="none" strike="noStrike" dirty="0">
                        <a:solidFill>
                          <a:srgbClr val="000000"/>
                        </a:solidFill>
                        <a:effectLst/>
                        <a:latin typeface="+mj-lt"/>
                      </a:endParaRPr>
                    </a:p>
                  </a:txBody>
                  <a:tcPr marL="9525" marR="9525" marT="9525" marB="0" anchor="ctr">
                    <a:solidFill>
                      <a:schemeClr val="accent1">
                        <a:lumMod val="40000"/>
                        <a:lumOff val="60000"/>
                      </a:schemeClr>
                    </a:solidFill>
                  </a:tcPr>
                </a:tc>
                <a:tc>
                  <a:txBody>
                    <a:bodyPr/>
                    <a:lstStyle/>
                    <a:p>
                      <a:pPr algn="l" fontAlgn="b"/>
                      <a:r>
                        <a:rPr lang="en-US" sz="1800" b="1" u="none" strike="noStrike" dirty="0">
                          <a:effectLst/>
                          <a:latin typeface="+mj-lt"/>
                        </a:rPr>
                        <a:t>oxygen</a:t>
                      </a:r>
                      <a:endParaRPr lang="en-US" sz="1800" b="1" i="0" u="none" strike="noStrike" dirty="0">
                        <a:solidFill>
                          <a:srgbClr val="000000"/>
                        </a:solidFill>
                        <a:effectLst/>
                        <a:latin typeface="+mj-lt"/>
                      </a:endParaRPr>
                    </a:p>
                  </a:txBody>
                  <a:tcPr marL="9525" marR="9525" marT="9525" marB="0" anchor="b">
                    <a:solidFill>
                      <a:schemeClr val="accent1">
                        <a:lumMod val="40000"/>
                        <a:lumOff val="60000"/>
                      </a:schemeClr>
                    </a:solidFill>
                  </a:tcPr>
                </a:tc>
                <a:tc>
                  <a:txBody>
                    <a:bodyPr/>
                    <a:lstStyle/>
                    <a:p>
                      <a:pPr algn="l" fontAlgn="b"/>
                      <a:r>
                        <a:rPr lang="en-US" sz="1800" b="1" u="none" strike="noStrike" dirty="0">
                          <a:effectLst/>
                          <a:latin typeface="+mj-lt"/>
                        </a:rPr>
                        <a:t>survive</a:t>
                      </a:r>
                      <a:endParaRPr lang="en-US" sz="1800" b="1" i="0" u="none" strike="noStrike" dirty="0">
                        <a:solidFill>
                          <a:srgbClr val="000000"/>
                        </a:solidFill>
                        <a:effectLst/>
                        <a:latin typeface="+mj-lt"/>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0000"/>
                  </a:ext>
                </a:extLst>
              </a:tr>
              <a:tr h="334736">
                <a:tc>
                  <a:txBody>
                    <a:bodyPr/>
                    <a:lstStyle/>
                    <a:p>
                      <a:pPr algn="r" fontAlgn="ctr"/>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334736">
                <a:tc>
                  <a:txBody>
                    <a:bodyPr/>
                    <a:lstStyle/>
                    <a:p>
                      <a:pPr algn="r" fontAlgn="ctr"/>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334736">
                <a:tc>
                  <a:txBody>
                    <a:bodyPr/>
                    <a:lstStyle/>
                    <a:p>
                      <a:pPr algn="r" fontAlgn="ctr"/>
                      <a:r>
                        <a:rPr lang="en-US" sz="1800" u="none" strike="noStrike" dirty="0">
                          <a:effectLst/>
                          <a:latin typeface="+mj-lt"/>
                        </a:rPr>
                        <a:t>3</a:t>
                      </a:r>
                      <a:endParaRPr lang="en-US" sz="1800" b="0" i="0" u="none" strike="noStrike" dirty="0">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75</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334736">
                <a:tc>
                  <a:txBody>
                    <a:bodyPr/>
                    <a:lstStyle/>
                    <a:p>
                      <a:pPr algn="r" fontAlgn="ctr"/>
                      <a:r>
                        <a:rPr lang="en-US" sz="1800" u="none" strike="noStrike">
                          <a:effectLst/>
                          <a:latin typeface="+mj-lt"/>
                        </a:rPr>
                        <a:t>4</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14</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4"/>
                  </a:ext>
                </a:extLst>
              </a:tr>
              <a:tr h="334736">
                <a:tc>
                  <a:txBody>
                    <a:bodyPr/>
                    <a:lstStyle/>
                    <a:p>
                      <a:pPr algn="r" fontAlgn="ctr"/>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8</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5"/>
                  </a:ext>
                </a:extLst>
              </a:tr>
              <a:tr h="334736">
                <a:tc>
                  <a:txBody>
                    <a:bodyPr/>
                    <a:lstStyle/>
                    <a:p>
                      <a:pPr algn="r" fontAlgn="ctr"/>
                      <a:r>
                        <a:rPr lang="en-US" sz="1800" u="none" strike="noStrike">
                          <a:effectLst/>
                          <a:latin typeface="+mj-lt"/>
                        </a:rPr>
                        <a:t>6</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50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1</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830418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95401"/>
            <a:ext cx="8229600" cy="4038599"/>
          </a:xfrm>
        </p:spPr>
        <p:txBody>
          <a:bodyPr>
            <a:normAutofit/>
          </a:bodyPr>
          <a:lstStyle/>
          <a:p>
            <a:pPr marL="0" indent="0">
              <a:buNone/>
            </a:pPr>
            <a:r>
              <a:rPr lang="en-US" sz="1800" dirty="0"/>
              <a:t>We converted data into training and testing data followed with building of model. The expected results are shown below –</a:t>
            </a:r>
          </a:p>
          <a:p>
            <a:pPr marL="0" indent="0">
              <a:buNone/>
            </a:pPr>
            <a:endParaRPr lang="en-US" sz="1800" dirty="0"/>
          </a:p>
          <a:p>
            <a:pPr marL="0" indent="0">
              <a:buNone/>
            </a:pPr>
            <a:endParaRPr lang="en-US" sz="1800" dirty="0"/>
          </a:p>
          <a:p>
            <a:pPr marL="0" indent="0">
              <a:buNone/>
            </a:pPr>
            <a:endParaRPr lang="en-US" sz="1800" dirty="0"/>
          </a:p>
          <a:p>
            <a:pPr marL="0" indent="0">
              <a:buNone/>
            </a:pPr>
            <a:r>
              <a:rPr lang="fr-FR" sz="1800" b="1" dirty="0"/>
              <a:t>Coefficients: </a:t>
            </a:r>
          </a:p>
          <a:p>
            <a:pPr marL="0" indent="0">
              <a:buNone/>
            </a:pPr>
            <a:r>
              <a:rPr lang="fr-FR" sz="1800" dirty="0"/>
              <a:t>	(</a:t>
            </a:r>
            <a:r>
              <a:rPr lang="fr-FR" sz="1800" dirty="0" err="1"/>
              <a:t>Intercept</a:t>
            </a:r>
            <a:r>
              <a:rPr lang="fr-FR" sz="1800" dirty="0"/>
              <a:t>) 	</a:t>
            </a:r>
            <a:r>
              <a:rPr lang="fr-FR" sz="1800" dirty="0" err="1"/>
              <a:t>oxygen</a:t>
            </a:r>
            <a:r>
              <a:rPr lang="fr-FR" sz="1800" dirty="0"/>
              <a:t> </a:t>
            </a:r>
          </a:p>
          <a:p>
            <a:pPr marL="0" indent="0">
              <a:buNone/>
            </a:pPr>
            <a:r>
              <a:rPr lang="fr-FR" sz="1800" dirty="0"/>
              <a:t>	-92.173 		2.303</a:t>
            </a:r>
            <a:endParaRPr lang="en-US" sz="1800" dirty="0"/>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Fitting binary logistic regression model</a:t>
            </a:r>
            <a:endParaRPr lang="en-US" sz="3200" dirty="0"/>
          </a:p>
        </p:txBody>
      </p:sp>
      <p:sp>
        <p:nvSpPr>
          <p:cNvPr id="6" name="TextBox 5"/>
          <p:cNvSpPr txBox="1"/>
          <p:nvPr/>
        </p:nvSpPr>
        <p:spPr>
          <a:xfrm>
            <a:off x="3091116" y="5574269"/>
            <a:ext cx="7043485" cy="646331"/>
          </a:xfrm>
          <a:prstGeom prst="rect">
            <a:avLst/>
          </a:prstGeom>
          <a:noFill/>
        </p:spPr>
        <p:txBody>
          <a:bodyPr wrap="square" rtlCol="0">
            <a:spAutoFit/>
          </a:bodyPr>
          <a:lstStyle/>
          <a:p>
            <a:pPr algn="just"/>
            <a:r>
              <a:rPr lang="en-US" dirty="0"/>
              <a:t>From the model we can state that for a unit change in "oxygen", log odds change by 230.3%</a:t>
            </a:r>
          </a:p>
        </p:txBody>
      </p:sp>
      <p:sp>
        <p:nvSpPr>
          <p:cNvPr id="7" name="TextBox 6"/>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1616084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Visualizing the fitted model </a:t>
            </a:r>
            <a:endParaRPr lang="en-US" sz="3200" dirty="0"/>
          </a:p>
        </p:txBody>
      </p:sp>
      <p:sp>
        <p:nvSpPr>
          <p:cNvPr id="6" name="TextBox 5"/>
          <p:cNvSpPr txBox="1"/>
          <p:nvPr/>
        </p:nvSpPr>
        <p:spPr>
          <a:xfrm>
            <a:off x="3091116" y="5574269"/>
            <a:ext cx="7043485" cy="646331"/>
          </a:xfrm>
          <a:prstGeom prst="rect">
            <a:avLst/>
          </a:prstGeom>
          <a:noFill/>
        </p:spPr>
        <p:txBody>
          <a:bodyPr wrap="square" rtlCol="0">
            <a:spAutoFit/>
          </a:bodyPr>
          <a:lstStyle/>
          <a:p>
            <a:pPr algn="just"/>
            <a:r>
              <a:rPr lang="en-US" dirty="0"/>
              <a:t>The green line (can be made curve for better illustration) depicts the probability likelihood for oxygen data.</a:t>
            </a:r>
          </a:p>
        </p:txBody>
      </p:sp>
      <p:sp>
        <p:nvSpPr>
          <p:cNvPr id="7" name="TextBox 6"/>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pic>
        <p:nvPicPr>
          <p:cNvPr id="8" name="Picture 7" descr="C:\Users\Kumar Vivek\Desktop\a.png"/>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219201"/>
            <a:ext cx="4572000" cy="4190999"/>
          </a:xfrm>
          <a:prstGeom prst="rect">
            <a:avLst/>
          </a:prstGeom>
          <a:noFill/>
          <a:ln>
            <a:noFill/>
          </a:ln>
        </p:spPr>
      </p:pic>
    </p:spTree>
    <p:extLst>
      <p:ext uri="{BB962C8B-B14F-4D97-AF65-F5344CB8AC3E}">
        <p14:creationId xmlns:p14="http://schemas.microsoft.com/office/powerpoint/2010/main" val="22363984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Threshold probability &amp; Accuracy of the model</a:t>
            </a:r>
            <a:endParaRPr lang="en-US" sz="3200" dirty="0"/>
          </a:p>
        </p:txBody>
      </p:sp>
      <p:sp>
        <p:nvSpPr>
          <p:cNvPr id="6" name="TextBox 5"/>
          <p:cNvSpPr txBox="1"/>
          <p:nvPr/>
        </p:nvSpPr>
        <p:spPr>
          <a:xfrm>
            <a:off x="3091116" y="5410200"/>
            <a:ext cx="7043485" cy="923330"/>
          </a:xfrm>
          <a:prstGeom prst="rect">
            <a:avLst/>
          </a:prstGeom>
          <a:noFill/>
        </p:spPr>
        <p:txBody>
          <a:bodyPr wrap="square" rtlCol="0">
            <a:spAutoFit/>
          </a:bodyPr>
          <a:lstStyle/>
          <a:p>
            <a:pPr algn="just"/>
            <a:r>
              <a:rPr lang="en-US" dirty="0"/>
              <a:t>The confusion matrix shows that one value (red) has been misclassified under 1 (in prediction). Three values have been classified correctly (green). The accuracy of the model = Sum(green)/blue = </a:t>
            </a:r>
            <a:r>
              <a:rPr lang="en-US" b="1" dirty="0"/>
              <a:t>0.75</a:t>
            </a:r>
          </a:p>
        </p:txBody>
      </p:sp>
      <p:sp>
        <p:nvSpPr>
          <p:cNvPr id="7" name="TextBox 6"/>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
        <p:nvSpPr>
          <p:cNvPr id="2" name="TextBox 1"/>
          <p:cNvSpPr txBox="1"/>
          <p:nvPr/>
        </p:nvSpPr>
        <p:spPr>
          <a:xfrm>
            <a:off x="2133601" y="1371600"/>
            <a:ext cx="8001000"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t>From the fitted model, we can obtain probabilities for the test data. </a:t>
            </a:r>
          </a:p>
          <a:p>
            <a:pPr marL="285750" indent="-285750" algn="just">
              <a:buFont typeface="Arial" panose="020B0604020202020204" pitchFamily="34" charset="0"/>
              <a:buChar char="•"/>
            </a:pPr>
            <a:r>
              <a:rPr lang="en-US" dirty="0"/>
              <a:t>Next step is to assign a threshold probability using which, categories will be assigned based on where does a given probability lies (before or after threshold).</a:t>
            </a:r>
          </a:p>
          <a:p>
            <a:pPr marL="285750" indent="-285750" algn="just">
              <a:buFont typeface="Arial" panose="020B0604020202020204" pitchFamily="34" charset="0"/>
              <a:buChar char="•"/>
            </a:pPr>
            <a:r>
              <a:rPr lang="en-US" dirty="0"/>
              <a:t>Choosing a threshold probability lies in the hands of domain expert.</a:t>
            </a:r>
          </a:p>
          <a:p>
            <a:pPr marL="285750" indent="-285750" algn="just">
              <a:buFont typeface="Arial" panose="020B0604020202020204" pitchFamily="34" charset="0"/>
              <a:buChar char="•"/>
            </a:pPr>
            <a:r>
              <a:rPr lang="en-US" dirty="0"/>
              <a:t>Once done we can find the accuracy of the model using confusion matrix </a:t>
            </a:r>
          </a:p>
          <a:p>
            <a:pPr algn="just"/>
            <a:endParaRPr lang="en-US" dirty="0"/>
          </a:p>
        </p:txBody>
      </p:sp>
      <p:graphicFrame>
        <p:nvGraphicFramePr>
          <p:cNvPr id="5" name="Table 4"/>
          <p:cNvGraphicFramePr>
            <a:graphicFrameLocks noGrp="1"/>
          </p:cNvGraphicFramePr>
          <p:nvPr>
            <p:extLst/>
          </p:nvPr>
        </p:nvGraphicFramePr>
        <p:xfrm>
          <a:off x="4114800" y="2971800"/>
          <a:ext cx="3429000" cy="2076450"/>
        </p:xfrm>
        <a:graphic>
          <a:graphicData uri="http://schemas.openxmlformats.org/drawingml/2006/table">
            <a:tbl>
              <a:tblPr>
                <a:tableStyleId>{5C22544A-7EE6-4342-B048-85BDC9FD1C3A}</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15290">
                <a:tc>
                  <a:txBody>
                    <a:bodyPr/>
                    <a:lstStyle/>
                    <a:p>
                      <a:pPr algn="l" fontAlgn="b"/>
                      <a:endParaRPr lang="en-US" sz="1800" b="0" i="0" u="none" strike="noStrike">
                        <a:solidFill>
                          <a:srgbClr val="000000"/>
                        </a:solidFill>
                        <a:effectLst/>
                        <a:latin typeface="+mj-lt"/>
                      </a:endParaRPr>
                    </a:p>
                  </a:txBody>
                  <a:tcPr marL="9525" marR="9525" marT="9525" marB="0" anchor="b"/>
                </a:tc>
                <a:tc gridSpan="2">
                  <a:txBody>
                    <a:bodyPr/>
                    <a:lstStyle/>
                    <a:p>
                      <a:pPr algn="ctr" fontAlgn="b"/>
                      <a:r>
                        <a:rPr lang="en-US" sz="1800" b="1" u="none" strike="noStrike" dirty="0">
                          <a:effectLst/>
                          <a:latin typeface="+mj-lt"/>
                        </a:rPr>
                        <a:t>predicted</a:t>
                      </a:r>
                      <a:endParaRPr lang="en-US" sz="1800" b="1" i="0" u="none" strike="noStrike" dirty="0">
                        <a:solidFill>
                          <a:srgbClr val="000000"/>
                        </a:solidFill>
                        <a:effectLst/>
                        <a:latin typeface="+mj-lt"/>
                      </a:endParaRPr>
                    </a:p>
                  </a:txBody>
                  <a:tcPr marL="9525" marR="9525" marT="9525" marB="0" anchor="b"/>
                </a:tc>
                <a:tc hMerge="1">
                  <a:txBody>
                    <a:bodyPr/>
                    <a:lstStyle/>
                    <a:p>
                      <a:pPr algn="ctr" fontAlgn="b"/>
                      <a:endParaRPr lang="en-US" sz="1800" b="0" i="0" u="none" strike="noStrike" dirty="0">
                        <a:solidFill>
                          <a:srgbClr val="000000"/>
                        </a:solidFill>
                        <a:effectLst/>
                        <a:latin typeface="+mj-lt"/>
                      </a:endParaRPr>
                    </a:p>
                  </a:txBody>
                  <a:tcPr marL="9525" marR="9525" marT="9525" marB="0" anchor="b"/>
                </a:tc>
                <a:tc>
                  <a:txBody>
                    <a:bodyPr/>
                    <a:lstStyle/>
                    <a:p>
                      <a:pPr algn="ctr" fontAlgn="b"/>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0"/>
                  </a:ext>
                </a:extLst>
              </a:tr>
              <a:tr h="415290">
                <a:tc>
                  <a:txBody>
                    <a:bodyPr/>
                    <a:lstStyle/>
                    <a:p>
                      <a:pPr algn="l" fontAlgn="ctr"/>
                      <a:r>
                        <a:rPr lang="en-US" sz="1800" b="1" u="none" strike="noStrike" dirty="0">
                          <a:effectLst/>
                          <a:latin typeface="+mj-lt"/>
                        </a:rPr>
                        <a:t>actual</a:t>
                      </a:r>
                      <a:endParaRPr lang="en-US" sz="1800" b="1" i="0" u="none" strike="noStrike" dirty="0">
                        <a:solidFill>
                          <a:srgbClr val="000000"/>
                        </a:solidFill>
                        <a:effectLst/>
                        <a:latin typeface="+mj-lt"/>
                      </a:endParaRPr>
                    </a:p>
                  </a:txBody>
                  <a:tcPr marL="9525" marR="9525" marT="9525" marB="0" anchor="ctr"/>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1</a:t>
                      </a:r>
                      <a:endParaRPr lang="en-US" sz="1800" b="0" i="0" u="none" strike="noStrike" dirty="0">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Sum</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415290">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B050"/>
                          </a:solidFill>
                          <a:effectLst/>
                          <a:latin typeface="+mj-lt"/>
                        </a:rPr>
                        <a:t>2</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b="1" u="none" strike="noStrike" dirty="0">
                          <a:solidFill>
                            <a:srgbClr val="FF0000"/>
                          </a:solidFill>
                          <a:effectLst/>
                          <a:latin typeface="+mj-lt"/>
                        </a:rPr>
                        <a:t>1</a:t>
                      </a:r>
                      <a:endParaRPr lang="en-US" sz="1800" b="1" i="0" u="none" strike="noStrike" dirty="0">
                        <a:solidFill>
                          <a:srgbClr val="FF0000"/>
                        </a:solidFill>
                        <a:effectLst/>
                        <a:latin typeface="+mj-lt"/>
                      </a:endParaRPr>
                    </a:p>
                  </a:txBody>
                  <a:tcPr marL="9525" marR="9525" marT="9525" marB="0" anchor="b"/>
                </a:tc>
                <a:tc>
                  <a:txBody>
                    <a:bodyPr/>
                    <a:lstStyle/>
                    <a:p>
                      <a:pPr algn="r" fontAlgn="b"/>
                      <a:r>
                        <a:rPr lang="en-US" sz="1800" u="none" strike="noStrike">
                          <a:effectLst/>
                          <a:latin typeface="+mj-lt"/>
                        </a:rPr>
                        <a:t>3</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415290">
                <a:tc>
                  <a:txBody>
                    <a:bodyPr/>
                    <a:lstStyle/>
                    <a:p>
                      <a:pPr algn="r" fontAlgn="b"/>
                      <a:r>
                        <a:rPr lang="en-US" sz="1800" u="none" strike="noStrike" dirty="0">
                          <a:effectLst/>
                          <a:latin typeface="+mj-lt"/>
                        </a:rPr>
                        <a:t>1</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B050"/>
                          </a:solidFill>
                          <a:effectLst/>
                          <a:latin typeface="+mj-lt"/>
                        </a:rPr>
                        <a:t>1</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u="none" strike="noStrike" dirty="0">
                          <a:effectLst/>
                          <a:latin typeface="+mj-lt"/>
                        </a:rPr>
                        <a:t>1</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415290">
                <a:tc>
                  <a:txBody>
                    <a:bodyPr/>
                    <a:lstStyle/>
                    <a:p>
                      <a:pPr algn="l" fontAlgn="b"/>
                      <a:r>
                        <a:rPr lang="en-US" sz="1800" u="none" strike="noStrike">
                          <a:effectLst/>
                          <a:latin typeface="+mj-lt"/>
                        </a:rPr>
                        <a:t>Sum</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2</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70C0"/>
                          </a:solidFill>
                          <a:effectLst/>
                          <a:latin typeface="+mj-lt"/>
                        </a:rPr>
                        <a:t>4</a:t>
                      </a:r>
                      <a:endParaRPr lang="en-US" sz="1800" b="1" i="0" u="none" strike="noStrike" dirty="0">
                        <a:solidFill>
                          <a:srgbClr val="0070C0"/>
                        </a:solidFill>
                        <a:effectLst/>
                        <a:latin typeface="+mj-lt"/>
                      </a:endParaRPr>
                    </a:p>
                  </a:txBody>
                  <a:tcPr marL="9525" marR="9525" marT="9525" marB="0" anchor="b"/>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9" name="TextBox 8"/>
              <p:cNvSpPr txBox="1"/>
              <p:nvPr/>
            </p:nvSpPr>
            <p:spPr>
              <a:xfrm>
                <a:off x="4864976" y="6324600"/>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𝑹</m:t>
                      </m:r>
                      <m:r>
                        <a:rPr lang="en-US" b="1" i="1" dirty="0">
                          <a:solidFill>
                            <a:srgbClr val="FF0000"/>
                          </a:solidFill>
                          <a:latin typeface="Cambria Math"/>
                        </a:rPr>
                        <m:t>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64976" y="6324600"/>
                <a:ext cx="2831224"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864998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en-US" sz="1800" dirty="0"/>
                  <a:t>Using binary LR, we could only classify 2 categories. To extend the need for more than two categories we rely upon multinomial LR.</a:t>
                </a:r>
              </a:p>
              <a:p>
                <a:pPr algn="just"/>
                <a:r>
                  <a:rPr lang="en-US" sz="1800" dirty="0"/>
                  <a:t>It works by finding the log odds of two categories and considering the left out as a </a:t>
                </a:r>
                <a:r>
                  <a:rPr lang="en-US" sz="1800" b="1" dirty="0"/>
                  <a:t>reference class</a:t>
                </a:r>
                <a:r>
                  <a:rPr lang="en-US" sz="1800" dirty="0"/>
                  <a:t>. </a:t>
                </a:r>
              </a:p>
              <a:p>
                <a:pPr algn="just"/>
                <a:r>
                  <a:rPr lang="en-US" sz="1800" dirty="0"/>
                  <a:t>Consider having a car dataset consisting of 3 different cars category namely </a:t>
                </a:r>
                <a:r>
                  <a:rPr lang="en-US" sz="1800" i="1" dirty="0"/>
                  <a:t>Toyota, Ferrari </a:t>
                </a:r>
                <a:r>
                  <a:rPr lang="en-US" sz="1800" dirty="0"/>
                  <a:t>and </a:t>
                </a:r>
                <a:r>
                  <a:rPr lang="en-US" sz="1800" i="1" dirty="0"/>
                  <a:t>Bugatti </a:t>
                </a:r>
                <a:r>
                  <a:rPr lang="en-US" sz="1800" dirty="0"/>
                  <a:t>and corresponding to each one of them is their listed budget.</a:t>
                </a:r>
              </a:p>
              <a:p>
                <a:pPr algn="just"/>
                <a:r>
                  <a:rPr lang="en-US" sz="1800" dirty="0"/>
                  <a:t>Let us assume “Ferrari” to be as a reference category, then other 2 logit models can be formed as –</a:t>
                </a:r>
              </a:p>
              <a:p>
                <a:pPr marL="0" indent="0">
                  <a:buNone/>
                </a:pPr>
                <a:endParaRPr lang="en-US" sz="1800" i="1" dirty="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𝑙𝑛</m:t>
                      </m:r>
                      <m:f>
                        <m:fPr>
                          <m:ctrlPr>
                            <a:rPr lang="en-US" sz="1800" i="1">
                              <a:latin typeface="Cambria Math" panose="02040503050406030204" pitchFamily="18" charset="0"/>
                            </a:rPr>
                          </m:ctrlPr>
                        </m:fPr>
                        <m:num>
                          <m:r>
                            <a:rPr lang="en-US" sz="1800" i="1">
                              <a:latin typeface="Cambria Math" panose="02040503050406030204" pitchFamily="18" charset="0"/>
                            </a:rPr>
                            <m:t>𝑝</m:t>
                          </m:r>
                          <m:r>
                            <a:rPr lang="en-US" sz="1800" i="1">
                              <a:latin typeface="Cambria Math" panose="02040503050406030204" pitchFamily="18" charset="0"/>
                            </a:rPr>
                            <m:t>(</m:t>
                          </m:r>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𝑇𝑜𝑦𝑜𝑡𝑎</m:t>
                          </m:r>
                          <m:r>
                            <a:rPr lang="en-US" sz="1800" i="1">
                              <a:latin typeface="Cambria Math" panose="02040503050406030204" pitchFamily="18" charset="0"/>
                            </a:rPr>
                            <m:t>)</m:t>
                          </m:r>
                        </m:num>
                        <m:den>
                          <m:r>
                            <a:rPr lang="en-US" sz="1800" i="1">
                              <a:latin typeface="Cambria Math" panose="02040503050406030204" pitchFamily="18" charset="0"/>
                            </a:rPr>
                            <m:t>𝑝</m:t>
                          </m:r>
                          <m:r>
                            <a:rPr lang="en-US" sz="1800" i="1">
                              <a:latin typeface="Cambria Math" panose="02040503050406030204" pitchFamily="18" charset="0"/>
                            </a:rPr>
                            <m:t>(</m:t>
                          </m:r>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𝐹𝑒𝑟𝑟𝑎𝑟𝑖</m:t>
                          </m:r>
                          <m:r>
                            <a:rPr lang="en-US" sz="1800" i="1">
                              <a:latin typeface="Cambria Math" panose="02040503050406030204" pitchFamily="18" charset="0"/>
                            </a:rPr>
                            <m:t>)</m:t>
                          </m:r>
                        </m:den>
                      </m:f>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𝛽</m:t>
                          </m:r>
                        </m:e>
                        <m:sub>
                          <m:r>
                            <a:rPr lang="en-US" sz="1800" i="1">
                              <a:latin typeface="Cambria Math" panose="02040503050406030204" pitchFamily="18" charset="0"/>
                            </a:rPr>
                            <m:t>0</m:t>
                          </m:r>
                        </m:sub>
                        <m:sup>
                          <m:r>
                            <a:rPr lang="en-US" sz="1800" i="1" smtClean="0">
                              <a:latin typeface="Cambria Math" panose="02040503050406030204" pitchFamily="18" charset="0"/>
                            </a:rPr>
                            <m:t>𝑇𝑜𝑦𝑜𝑡𝑎</m:t>
                          </m:r>
                        </m:sup>
                      </m:sSubSup>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𝛽</m:t>
                          </m:r>
                        </m:e>
                        <m:sub>
                          <m:r>
                            <a:rPr lang="en-US" sz="1800" i="1">
                              <a:latin typeface="Cambria Math" panose="02040503050406030204" pitchFamily="18" charset="0"/>
                            </a:rPr>
                            <m:t>1</m:t>
                          </m:r>
                        </m:sub>
                        <m:sup>
                          <m:r>
                            <a:rPr lang="en-US" sz="1800" i="1" smtClean="0">
                              <a:latin typeface="Cambria Math" panose="02040503050406030204" pitchFamily="18" charset="0"/>
                            </a:rPr>
                            <m:t>𝑇𝑜𝑦𝑜𝑡𝑎</m:t>
                          </m:r>
                        </m:sup>
                      </m:sSubSup>
                      <m:r>
                        <a:rPr lang="en-US" sz="1800" i="1">
                          <a:latin typeface="Cambria Math" panose="02040503050406030204" pitchFamily="18" charset="0"/>
                        </a:rPr>
                        <m:t>∗</m:t>
                      </m:r>
                      <m:r>
                        <a:rPr lang="en-US" sz="1800" i="1">
                          <a:latin typeface="Cambria Math" panose="02040503050406030204" pitchFamily="18" charset="0"/>
                        </a:rPr>
                        <m:t>𝐵𝑢𝑑𝑔𝑒𝑡</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𝑇𝑜𝑦𝑜𝑡𝑎</m:t>
                          </m:r>
                        </m:sub>
                      </m:sSub>
                    </m:oMath>
                  </m:oMathPara>
                </a14:m>
                <a:endParaRPr lang="en-US" sz="1800" dirty="0"/>
              </a:p>
              <a:p>
                <a:pPr marL="0" indent="0">
                  <a:buNone/>
                </a:pPr>
                <a:endParaRPr lang="en-US" sz="1800" i="1" dirty="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𝑙𝑛</m:t>
                      </m:r>
                      <m:f>
                        <m:fPr>
                          <m:ctrlPr>
                            <a:rPr lang="en-US" sz="1800" i="1">
                              <a:latin typeface="Cambria Math" panose="02040503050406030204" pitchFamily="18" charset="0"/>
                            </a:rPr>
                          </m:ctrlPr>
                        </m:fPr>
                        <m:num>
                          <m:r>
                            <a:rPr lang="en-US" sz="1800" i="1">
                              <a:latin typeface="Cambria Math" panose="02040503050406030204" pitchFamily="18" charset="0"/>
                            </a:rPr>
                            <m:t>𝑝</m:t>
                          </m:r>
                          <m:r>
                            <a:rPr lang="en-US" sz="1800" i="1">
                              <a:latin typeface="Cambria Math" panose="02040503050406030204" pitchFamily="18" charset="0"/>
                            </a:rPr>
                            <m:t>(</m:t>
                          </m:r>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𝐵𝑢𝑔𝑎𝑡𝑡𝑖</m:t>
                          </m:r>
                          <m:r>
                            <a:rPr lang="en-US" sz="1800" i="1">
                              <a:latin typeface="Cambria Math" panose="02040503050406030204" pitchFamily="18" charset="0"/>
                            </a:rPr>
                            <m:t>)</m:t>
                          </m:r>
                        </m:num>
                        <m:den>
                          <m:r>
                            <a:rPr lang="en-US" sz="1800" i="1">
                              <a:latin typeface="Cambria Math" panose="02040503050406030204" pitchFamily="18" charset="0"/>
                            </a:rPr>
                            <m:t>𝑝</m:t>
                          </m:r>
                          <m:r>
                            <a:rPr lang="en-US" sz="1800" i="1">
                              <a:latin typeface="Cambria Math" panose="02040503050406030204" pitchFamily="18" charset="0"/>
                            </a:rPr>
                            <m:t>(</m:t>
                          </m:r>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𝐹𝑒𝑟𝑟𝑎𝑟𝑖</m:t>
                          </m:r>
                          <m:r>
                            <a:rPr lang="en-US" sz="1800" i="1">
                              <a:latin typeface="Cambria Math" panose="02040503050406030204" pitchFamily="18" charset="0"/>
                            </a:rPr>
                            <m:t>)</m:t>
                          </m:r>
                        </m:den>
                      </m:f>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𝛽</m:t>
                          </m:r>
                        </m:e>
                        <m:sub>
                          <m:r>
                            <a:rPr lang="en-US" sz="1800" i="1">
                              <a:latin typeface="Cambria Math" panose="02040503050406030204" pitchFamily="18" charset="0"/>
                            </a:rPr>
                            <m:t>0</m:t>
                          </m:r>
                        </m:sub>
                        <m:sup>
                          <m:r>
                            <a:rPr lang="en-US" sz="1800" i="1">
                              <a:latin typeface="Cambria Math" panose="02040503050406030204" pitchFamily="18" charset="0"/>
                            </a:rPr>
                            <m:t>𝐵𝑢𝑔𝑎𝑡𝑡𝑖</m:t>
                          </m:r>
                        </m:sup>
                      </m:sSubSup>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𝛽</m:t>
                          </m:r>
                        </m:e>
                        <m:sub>
                          <m:r>
                            <a:rPr lang="en-US" sz="1800" i="1">
                              <a:latin typeface="Cambria Math" panose="02040503050406030204" pitchFamily="18" charset="0"/>
                            </a:rPr>
                            <m:t>1</m:t>
                          </m:r>
                        </m:sub>
                        <m:sup>
                          <m:r>
                            <a:rPr lang="en-US" sz="1800" i="1">
                              <a:latin typeface="Cambria Math" panose="02040503050406030204" pitchFamily="18" charset="0"/>
                            </a:rPr>
                            <m:t>𝐵𝑢𝑔𝑎𝑡𝑡𝑖</m:t>
                          </m:r>
                        </m:sup>
                      </m:sSubSup>
                      <m:r>
                        <a:rPr lang="en-US" sz="1800" i="1">
                          <a:latin typeface="Cambria Math" panose="02040503050406030204" pitchFamily="18" charset="0"/>
                        </a:rPr>
                        <m:t>∗</m:t>
                      </m:r>
                      <m:r>
                        <a:rPr lang="en-US" sz="1800" i="1">
                          <a:latin typeface="Cambria Math" panose="02040503050406030204" pitchFamily="18" charset="0"/>
                        </a:rPr>
                        <m:t>𝐵𝑢𝑑𝑔𝑒𝑡</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𝐵𝑢𝑔𝑎𝑡𝑡𝑖</m:t>
                          </m:r>
                        </m:sub>
                      </m:sSub>
                    </m:oMath>
                  </m:oMathPara>
                </a14:m>
                <a:endParaRPr lang="en-US" sz="1800" dirty="0"/>
              </a:p>
              <a:p>
                <a:pPr marL="0" indent="0" algn="just">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06" t="-1261" r="-464"/>
                </a:stretch>
              </a:blipFill>
            </p:spPr>
            <p:txBody>
              <a:bodyPr/>
              <a:lstStyle/>
              <a:p>
                <a:r>
                  <a:rPr lang="en-US">
                    <a:noFill/>
                  </a:rPr>
                  <a:t> </a:t>
                </a:r>
              </a:p>
            </p:txBody>
          </p:sp>
        </mc:Fallback>
      </mc:AlternateContent>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Multinomial Logistic Regression</a:t>
            </a:r>
            <a:endParaRPr lang="en-US" sz="3200" dirty="0"/>
          </a:p>
        </p:txBody>
      </p:sp>
    </p:spTree>
    <p:extLst>
      <p:ext uri="{BB962C8B-B14F-4D97-AF65-F5344CB8AC3E}">
        <p14:creationId xmlns:p14="http://schemas.microsoft.com/office/powerpoint/2010/main" val="39354375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800" dirty="0"/>
                  <a:t>Also, summation of all probabilities is equal to 1. So, </a:t>
                </a:r>
              </a:p>
              <a:p>
                <a:pPr marL="0" indent="0">
                  <a:buNone/>
                </a:pPr>
                <a:endParaRPr lang="en-US" sz="1800" i="1" dirty="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𝐹𝑒𝑟𝑟𝑎𝑟𝑖</m:t>
                          </m:r>
                        </m:e>
                      </m:d>
                      <m:r>
                        <a:rPr lang="en-US" sz="1800" i="1">
                          <a:latin typeface="Cambria Math" panose="02040503050406030204" pitchFamily="18" charset="0"/>
                        </a:rPr>
                        <m:t>=1−</m:t>
                      </m:r>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𝑇𝑜𝑦𝑜𝑡𝑎</m:t>
                          </m:r>
                        </m:e>
                      </m:d>
                      <m:r>
                        <a:rPr lang="en-US" sz="1800" i="1">
                          <a:latin typeface="Cambria Math" panose="02040503050406030204" pitchFamily="18" charset="0"/>
                        </a:rPr>
                        <m:t>−</m:t>
                      </m:r>
                      <m:r>
                        <a:rPr lang="en-US" sz="1800" i="1">
                          <a:latin typeface="Cambria Math" panose="02040503050406030204" pitchFamily="18" charset="0"/>
                        </a:rPr>
                        <m:t>𝑝</m:t>
                      </m:r>
                      <m:r>
                        <a:rPr lang="en-US" sz="1800" i="1">
                          <a:latin typeface="Cambria Math" panose="02040503050406030204" pitchFamily="18" charset="0"/>
                        </a:rPr>
                        <m:t>(</m:t>
                      </m:r>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𝐵𝑢𝑔𝑎𝑡𝑡𝑖</m:t>
                      </m:r>
                      <m:r>
                        <a:rPr lang="en-US" sz="1800" i="1">
                          <a:latin typeface="Cambria Math" panose="02040503050406030204" pitchFamily="18" charset="0"/>
                        </a:rPr>
                        <m:t>)</m:t>
                      </m:r>
                    </m:oMath>
                  </m:oMathPara>
                </a14:m>
                <a:endParaRPr lang="en-US" sz="1800" dirty="0"/>
              </a:p>
              <a:p>
                <a:endParaRPr lang="en-US" sz="1800" dirty="0"/>
              </a:p>
              <a:p>
                <a:r>
                  <a:rPr lang="en-US" sz="1800" dirty="0"/>
                  <a:t>Solving above three equations provide the probability of all three classes as shown below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𝑇𝑜𝑦𝑜𝑡𝑎</m:t>
                          </m:r>
                        </m:e>
                      </m:d>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𝑇𝑜𝑦𝑜𝑡𝑎</m:t>
                              </m:r>
                            </m:sub>
                          </m:sSub>
                        </m:num>
                        <m:den>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𝑇𝑜𝑦𝑜𝑡𝑎</m:t>
                              </m:r>
                            </m:sub>
                          </m:sSub>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𝑙</m:t>
                              </m:r>
                            </m:e>
                            <m:sub>
                              <m:r>
                                <a:rPr lang="en-US" sz="1800" i="1">
                                  <a:latin typeface="Cambria Math" panose="02040503050406030204" pitchFamily="18" charset="0"/>
                                </a:rPr>
                                <m:t>𝐵𝑢𝑔𝑎𝑡𝑡𝑖</m:t>
                              </m:r>
                            </m:sub>
                          </m:sSub>
                        </m:den>
                      </m:f>
                    </m:oMath>
                  </m:oMathPara>
                </a14:m>
                <a:endParaRPr lang="en-US" sz="1800" dirty="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𝐵𝑢𝑔𝑎𝑡𝑡𝑖</m:t>
                          </m:r>
                        </m:e>
                      </m:d>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𝐵𝑢𝑔𝑎𝑡𝑡𝑖</m:t>
                              </m:r>
                            </m:sub>
                          </m:sSub>
                        </m:num>
                        <m:den>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𝑇𝑜𝑦𝑜𝑡𝑎</m:t>
                              </m:r>
                            </m:sub>
                          </m:sSub>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𝑙</m:t>
                              </m:r>
                            </m:e>
                            <m:sub>
                              <m:r>
                                <a:rPr lang="en-US" sz="1800" i="1">
                                  <a:latin typeface="Cambria Math" panose="02040503050406030204" pitchFamily="18" charset="0"/>
                                </a:rPr>
                                <m:t>𝐵𝑢𝑔𝑎𝑡𝑡𝑖</m:t>
                              </m:r>
                            </m:sub>
                          </m:sSub>
                        </m:den>
                      </m:f>
                    </m:oMath>
                  </m:oMathPara>
                </a14:m>
                <a:endParaRPr lang="en-US" sz="1800" dirty="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𝑜𝑢𝑡𝑐𝑜𝑚𝑒</m:t>
                          </m:r>
                          <m:r>
                            <a:rPr lang="en-US" sz="1800" i="1">
                              <a:latin typeface="Cambria Math" panose="02040503050406030204" pitchFamily="18" charset="0"/>
                            </a:rPr>
                            <m:t>=</m:t>
                          </m:r>
                          <m:r>
                            <a:rPr lang="en-US" sz="1800" i="1">
                              <a:latin typeface="Cambria Math" panose="02040503050406030204" pitchFamily="18" charset="0"/>
                            </a:rPr>
                            <m:t>𝐹𝑒𝑟𝑟𝑎𝑟𝑖</m:t>
                          </m:r>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𝑇𝑜𝑦𝑜𝑡𝑎</m:t>
                              </m:r>
                            </m:sub>
                          </m:sSub>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𝑙</m:t>
                              </m:r>
                            </m:e>
                            <m:sub>
                              <m:r>
                                <a:rPr lang="en-US" sz="1800" i="1">
                                  <a:latin typeface="Cambria Math" panose="02040503050406030204" pitchFamily="18" charset="0"/>
                                </a:rPr>
                                <m:t>𝐵𝑢𝑔𝑎𝑡𝑡𝑖</m:t>
                              </m:r>
                            </m:sub>
                          </m:sSub>
                        </m:den>
                      </m:f>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44" t="-674" r="-667"/>
                </a:stretch>
              </a:blipFill>
            </p:spPr>
            <p:txBody>
              <a:bodyPr/>
              <a:lstStyle/>
              <a:p>
                <a:r>
                  <a:rPr lang="en-US">
                    <a:noFill/>
                  </a:rPr>
                  <a:t> </a:t>
                </a:r>
              </a:p>
            </p:txBody>
          </p:sp>
        </mc:Fallback>
      </mc:AlternateContent>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Multinomial Logistic Regression (Contd.)</a:t>
            </a:r>
            <a:endParaRPr lang="en-US" sz="3200" dirty="0"/>
          </a:p>
        </p:txBody>
      </p:sp>
    </p:spTree>
    <p:extLst>
      <p:ext uri="{BB962C8B-B14F-4D97-AF65-F5344CB8AC3E}">
        <p14:creationId xmlns:p14="http://schemas.microsoft.com/office/powerpoint/2010/main" val="22235547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1"/>
            <a:ext cx="8229600" cy="3505200"/>
          </a:xfrm>
        </p:spPr>
        <p:txBody>
          <a:bodyPr>
            <a:normAutofit lnSpcReduction="10000"/>
          </a:bodyPr>
          <a:lstStyle/>
          <a:p>
            <a:r>
              <a:rPr lang="en-US" sz="1800" dirty="0"/>
              <a:t>A sample of dataset is shown.</a:t>
            </a:r>
          </a:p>
          <a:p>
            <a:r>
              <a:rPr lang="en-US" sz="1800" dirty="0"/>
              <a:t>We set Ferrari as reference variable.</a:t>
            </a:r>
          </a:p>
          <a:p>
            <a:r>
              <a:rPr lang="en-US" sz="1800" dirty="0"/>
              <a:t>We make train and test data.</a:t>
            </a:r>
          </a:p>
          <a:p>
            <a:r>
              <a:rPr lang="en-US" sz="1800" dirty="0"/>
              <a:t>Next, we build multinomial logistic regression model.</a:t>
            </a:r>
          </a:p>
          <a:p>
            <a:endParaRPr lang="en-US" sz="1800" dirty="0"/>
          </a:p>
          <a:p>
            <a:pPr marL="0" indent="0">
              <a:buNone/>
            </a:pPr>
            <a:endParaRPr lang="en-US" sz="1800" dirty="0"/>
          </a:p>
          <a:p>
            <a:pPr marL="0" indent="0">
              <a:buNone/>
            </a:pPr>
            <a:r>
              <a:rPr lang="en-US" sz="1800" b="1" dirty="0"/>
              <a:t>Coefficients:  </a:t>
            </a:r>
            <a:r>
              <a:rPr lang="en-US" sz="1800" dirty="0"/>
              <a:t>      </a:t>
            </a:r>
          </a:p>
          <a:p>
            <a:pPr marL="0" indent="0">
              <a:buNone/>
            </a:pPr>
            <a:r>
              <a:rPr lang="en-US" sz="1800" dirty="0"/>
              <a:t>	(Intercept)        	budget</a:t>
            </a:r>
          </a:p>
          <a:p>
            <a:pPr marL="0" indent="0">
              <a:buNone/>
            </a:pPr>
            <a:r>
              <a:rPr lang="en-US" sz="1800" dirty="0"/>
              <a:t>Bugatti   	-25.66995  	3.595444e-06</a:t>
            </a:r>
          </a:p>
          <a:p>
            <a:pPr marL="0" indent="0">
              <a:buNone/>
            </a:pPr>
            <a:r>
              <a:rPr lang="en-US" sz="1800" dirty="0"/>
              <a:t>Toyota     	20.08826 	-1.361525e-05</a:t>
            </a:r>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Multinomial Logistic Regression – Illustration </a:t>
            </a:r>
            <a:endParaRPr lang="en-US" sz="3200" dirty="0"/>
          </a:p>
        </p:txBody>
      </p:sp>
      <p:graphicFrame>
        <p:nvGraphicFramePr>
          <p:cNvPr id="2" name="Table 1"/>
          <p:cNvGraphicFramePr>
            <a:graphicFrameLocks noGrp="1"/>
          </p:cNvGraphicFramePr>
          <p:nvPr>
            <p:extLst/>
          </p:nvPr>
        </p:nvGraphicFramePr>
        <p:xfrm>
          <a:off x="7848600" y="1371601"/>
          <a:ext cx="2438400" cy="198691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190500">
                <a:tc>
                  <a:txBody>
                    <a:bodyPr/>
                    <a:lstStyle/>
                    <a:p>
                      <a:pPr algn="l" fontAlgn="ctr"/>
                      <a:endParaRPr lang="en-US" sz="1800" b="1" i="0" u="none" strike="noStrike" dirty="0">
                        <a:solidFill>
                          <a:srgbClr val="000000"/>
                        </a:solidFill>
                        <a:effectLst/>
                        <a:latin typeface="+mj-lt"/>
                      </a:endParaRPr>
                    </a:p>
                  </a:txBody>
                  <a:tcPr marL="9525" marR="9525" marT="9525" marB="0" anchor="ctr">
                    <a:solidFill>
                      <a:schemeClr val="accent1">
                        <a:lumMod val="40000"/>
                        <a:lumOff val="60000"/>
                      </a:schemeClr>
                    </a:solidFill>
                  </a:tcPr>
                </a:tc>
                <a:tc>
                  <a:txBody>
                    <a:bodyPr/>
                    <a:lstStyle/>
                    <a:p>
                      <a:pPr algn="l" fontAlgn="b"/>
                      <a:r>
                        <a:rPr lang="en-US" sz="1800" b="1" u="none" strike="noStrike" dirty="0">
                          <a:effectLst/>
                          <a:latin typeface="+mj-lt"/>
                        </a:rPr>
                        <a:t>budget</a:t>
                      </a:r>
                      <a:endParaRPr lang="en-US" sz="1800" b="1" i="0" u="none" strike="noStrike" dirty="0">
                        <a:solidFill>
                          <a:srgbClr val="000000"/>
                        </a:solidFill>
                        <a:effectLst/>
                        <a:latin typeface="+mj-lt"/>
                      </a:endParaRPr>
                    </a:p>
                  </a:txBody>
                  <a:tcPr marL="9525" marR="9525" marT="9525" marB="0" anchor="b">
                    <a:solidFill>
                      <a:schemeClr val="accent1">
                        <a:lumMod val="40000"/>
                        <a:lumOff val="60000"/>
                      </a:schemeClr>
                    </a:solidFill>
                  </a:tcPr>
                </a:tc>
                <a:tc>
                  <a:txBody>
                    <a:bodyPr/>
                    <a:lstStyle/>
                    <a:p>
                      <a:pPr algn="l" fontAlgn="b"/>
                      <a:r>
                        <a:rPr lang="en-US" sz="1800" b="1" u="none" strike="noStrike" dirty="0">
                          <a:effectLst/>
                          <a:latin typeface="+mj-lt"/>
                        </a:rPr>
                        <a:t>cars</a:t>
                      </a:r>
                      <a:endParaRPr lang="en-US" sz="1800" b="1" i="0" u="none" strike="noStrike" dirty="0">
                        <a:solidFill>
                          <a:srgbClr val="000000"/>
                        </a:solidFill>
                        <a:effectLst/>
                        <a:latin typeface="+mj-lt"/>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0000"/>
                  </a:ext>
                </a:extLst>
              </a:tr>
              <a:tr h="190500">
                <a:tc>
                  <a:txBody>
                    <a:bodyPr/>
                    <a:lstStyle/>
                    <a:p>
                      <a:pPr algn="r" fontAlgn="ctr"/>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ctr"/>
                </a:tc>
                <a:tc>
                  <a:txBody>
                    <a:bodyPr/>
                    <a:lstStyle/>
                    <a:p>
                      <a:pPr algn="r" fontAlgn="ctr"/>
                      <a:r>
                        <a:rPr lang="en-US" sz="1800" u="none" strike="noStrike">
                          <a:effectLst/>
                          <a:latin typeface="+mj-lt"/>
                        </a:rPr>
                        <a:t>100000</a:t>
                      </a:r>
                      <a:endParaRPr lang="en-US" sz="1800" b="0" i="0" u="none" strike="noStrike">
                        <a:solidFill>
                          <a:srgbClr val="000000"/>
                        </a:solidFill>
                        <a:effectLst/>
                        <a:latin typeface="+mj-lt"/>
                      </a:endParaRPr>
                    </a:p>
                  </a:txBody>
                  <a:tcPr marL="9525" marR="9525" marT="9525" marB="0" anchor="ctr"/>
                </a:tc>
                <a:tc>
                  <a:txBody>
                    <a:bodyPr/>
                    <a:lstStyle/>
                    <a:p>
                      <a:pPr algn="l" fontAlgn="b"/>
                      <a:r>
                        <a:rPr lang="en-US" sz="1800" u="none" strike="noStrike">
                          <a:effectLst/>
                          <a:latin typeface="+mj-lt"/>
                        </a:rPr>
                        <a:t>Toyota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190500">
                <a:tc>
                  <a:txBody>
                    <a:bodyPr/>
                    <a:lstStyle/>
                    <a:p>
                      <a:pPr algn="r" fontAlgn="ctr"/>
                      <a:r>
                        <a:rPr lang="en-US" sz="1800" u="none" strike="noStrike" dirty="0">
                          <a:effectLst/>
                          <a:latin typeface="+mj-lt"/>
                        </a:rPr>
                        <a:t>2</a:t>
                      </a:r>
                      <a:endParaRPr lang="en-US" sz="1800" b="0" i="0" u="none" strike="noStrike" dirty="0">
                        <a:solidFill>
                          <a:srgbClr val="000000"/>
                        </a:solidFill>
                        <a:effectLst/>
                        <a:latin typeface="+mj-lt"/>
                      </a:endParaRPr>
                    </a:p>
                  </a:txBody>
                  <a:tcPr marL="9525" marR="9525" marT="9525" marB="0" anchor="ctr"/>
                </a:tc>
                <a:tc>
                  <a:txBody>
                    <a:bodyPr/>
                    <a:lstStyle/>
                    <a:p>
                      <a:pPr algn="r" fontAlgn="b"/>
                      <a:r>
                        <a:rPr lang="en-US" sz="1800" u="none" strike="noStrike" dirty="0">
                          <a:effectLst/>
                          <a:latin typeface="+mj-lt"/>
                        </a:rPr>
                        <a:t>250000</a:t>
                      </a:r>
                      <a:endParaRPr lang="en-US" sz="1800" b="0" i="0" u="none" strike="noStrike" dirty="0">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Toyota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190500">
                <a:tc>
                  <a:txBody>
                    <a:bodyPr/>
                    <a:lstStyle/>
                    <a:p>
                      <a:pPr algn="r" fontAlgn="ctr"/>
                      <a:r>
                        <a:rPr lang="en-US" sz="1800" u="none" strike="noStrike">
                          <a:effectLst/>
                          <a:latin typeface="+mj-lt"/>
                        </a:rPr>
                        <a:t>3</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500000</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Toyota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190500">
                <a:tc>
                  <a:txBody>
                    <a:bodyPr/>
                    <a:lstStyle/>
                    <a:p>
                      <a:pPr algn="r" fontAlgn="ctr"/>
                      <a:r>
                        <a:rPr lang="en-US" sz="1800" u="none" strike="noStrike">
                          <a:effectLst/>
                          <a:latin typeface="+mj-lt"/>
                        </a:rPr>
                        <a:t>4</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dirty="0">
                          <a:effectLst/>
                          <a:latin typeface="+mj-lt"/>
                        </a:rPr>
                        <a:t>750000</a:t>
                      </a:r>
                      <a:endParaRPr lang="en-US" sz="1800" b="0" i="0" u="none" strike="noStrike" dirty="0">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Toyota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4"/>
                  </a:ext>
                </a:extLst>
              </a:tr>
              <a:tr h="190500">
                <a:tc>
                  <a:txBody>
                    <a:bodyPr/>
                    <a:lstStyle/>
                    <a:p>
                      <a:pPr algn="r" fontAlgn="ctr"/>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1000000</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Toyota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5"/>
                  </a:ext>
                </a:extLst>
              </a:tr>
              <a:tr h="190500">
                <a:tc>
                  <a:txBody>
                    <a:bodyPr/>
                    <a:lstStyle/>
                    <a:p>
                      <a:pPr algn="r" fontAlgn="ctr"/>
                      <a:r>
                        <a:rPr lang="en-US" sz="1800" u="none" strike="noStrike">
                          <a:effectLst/>
                          <a:latin typeface="+mj-lt"/>
                        </a:rPr>
                        <a:t>6</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2000000</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dirty="0">
                          <a:effectLst/>
                          <a:latin typeface="+mj-lt"/>
                        </a:rPr>
                        <a:t>Ferrari</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6"/>
                  </a:ext>
                </a:extLst>
              </a:tr>
            </a:tbl>
          </a:graphicData>
        </a:graphic>
      </p:graphicFrame>
      <p:sp>
        <p:nvSpPr>
          <p:cNvPr id="5" name="TextBox 4"/>
          <p:cNvSpPr txBox="1"/>
          <p:nvPr/>
        </p:nvSpPr>
        <p:spPr>
          <a:xfrm>
            <a:off x="2971801" y="5562601"/>
            <a:ext cx="7043485" cy="646331"/>
          </a:xfrm>
          <a:prstGeom prst="rect">
            <a:avLst/>
          </a:prstGeom>
          <a:noFill/>
        </p:spPr>
        <p:txBody>
          <a:bodyPr wrap="square" rtlCol="0">
            <a:spAutoFit/>
          </a:bodyPr>
          <a:lstStyle/>
          <a:p>
            <a:pPr algn="just"/>
            <a:r>
              <a:rPr lang="en-US" dirty="0"/>
              <a:t>From above we can build logit models for </a:t>
            </a:r>
            <a:r>
              <a:rPr lang="en-US" i="1" dirty="0"/>
              <a:t>Bugatti</a:t>
            </a:r>
            <a:r>
              <a:rPr lang="en-US" dirty="0"/>
              <a:t> as well as </a:t>
            </a:r>
            <a:r>
              <a:rPr lang="en-US" i="1" dirty="0"/>
              <a:t>Toyota</a:t>
            </a:r>
            <a:r>
              <a:rPr lang="en-US" dirty="0"/>
              <a:t>. Using them we can get the probability of our reference class (</a:t>
            </a:r>
            <a:r>
              <a:rPr lang="en-US" i="1" dirty="0"/>
              <a:t>Ferrari</a:t>
            </a:r>
            <a:r>
              <a:rPr lang="en-US" dirty="0"/>
              <a:t>) too.</a:t>
            </a:r>
          </a:p>
        </p:txBody>
      </p:sp>
      <p:sp>
        <p:nvSpPr>
          <p:cNvPr id="6" name="TextBox 5"/>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2241167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274638"/>
            <a:ext cx="8229600" cy="1143000"/>
          </a:xfrm>
        </p:spPr>
        <p:txBody>
          <a:bodyPr>
            <a:normAutofit/>
          </a:bodyPr>
          <a:lstStyle/>
          <a:p>
            <a:pPr algn="just"/>
            <a:r>
              <a:rPr lang="en-US" sz="3200" b="1" dirty="0">
                <a:solidFill>
                  <a:schemeClr val="tx2"/>
                </a:solidFill>
              </a:rPr>
              <a:t>Terminologies</a:t>
            </a:r>
          </a:p>
        </p:txBody>
      </p:sp>
      <mc:AlternateContent xmlns:mc="http://schemas.openxmlformats.org/markup-compatibility/2006" xmlns:a14="http://schemas.microsoft.com/office/drawing/2010/main">
        <mc:Choice Requires="a14">
          <p:sp>
            <p:nvSpPr>
              <p:cNvPr id="5" name="TextBox 4"/>
              <p:cNvSpPr txBox="1"/>
              <p:nvPr/>
            </p:nvSpPr>
            <p:spPr>
              <a:xfrm>
                <a:off x="2133600" y="1524001"/>
                <a:ext cx="8153400" cy="4247317"/>
              </a:xfrm>
              <a:prstGeom prst="rect">
                <a:avLst/>
              </a:prstGeom>
              <a:noFill/>
            </p:spPr>
            <p:txBody>
              <a:bodyPr wrap="square" rtlCol="0">
                <a:spAutoFit/>
              </a:bodyPr>
              <a:lstStyle/>
              <a:p>
                <a:pPr marL="342900" indent="-342900" algn="just">
                  <a:buFont typeface="+mj-lt"/>
                  <a:buAutoNum type="arabicPeriod"/>
                </a:pPr>
                <a:r>
                  <a:rPr lang="en-US" b="1" dirty="0"/>
                  <a:t>Predictor variable</a:t>
                </a:r>
                <a:r>
                  <a:rPr lang="en-US" dirty="0"/>
                  <a:t> – or Explanatory variable or Independent variable (generally referred by </a:t>
                </a:r>
                <a14:m>
                  <m:oMath xmlns:m="http://schemas.openxmlformats.org/officeDocument/2006/math">
                    <m:r>
                      <a:rPr lang="en-US" i="1">
                        <a:latin typeface="Cambria Math"/>
                      </a:rPr>
                      <m:t>𝑋</m:t>
                    </m:r>
                  </m:oMath>
                </a14:m>
                <a:r>
                  <a:rPr lang="en-US" dirty="0"/>
                  <a:t>)</a:t>
                </a:r>
              </a:p>
              <a:p>
                <a:pPr marL="342900" indent="-342900" algn="just">
                  <a:buFont typeface="+mj-lt"/>
                  <a:buAutoNum type="arabicPeriod"/>
                </a:pPr>
                <a:r>
                  <a:rPr lang="en-US" b="1" dirty="0"/>
                  <a:t>Response variable</a:t>
                </a:r>
                <a:r>
                  <a:rPr lang="en-US" dirty="0"/>
                  <a:t> – or Dependent variable (generally referred by</a:t>
                </a:r>
                <a14:m>
                  <m:oMath xmlns:m="http://schemas.openxmlformats.org/officeDocument/2006/math">
                    <m:r>
                      <a:rPr lang="en-US">
                        <a:latin typeface="Cambria Math"/>
                      </a:rPr>
                      <m:t> </m:t>
                    </m:r>
                    <m:r>
                      <a:rPr lang="en-US" i="1">
                        <a:latin typeface="Cambria Math"/>
                      </a:rPr>
                      <m:t>𝑦</m:t>
                    </m:r>
                  </m:oMath>
                </a14:m>
                <a:r>
                  <a:rPr lang="en-US" dirty="0"/>
                  <a:t>)</a:t>
                </a:r>
              </a:p>
              <a:p>
                <a:pPr marL="342900" indent="-342900" algn="just">
                  <a:buFont typeface="+mj-lt"/>
                  <a:buAutoNum type="arabicPeriod"/>
                </a:pPr>
                <a:r>
                  <a:rPr lang="en-US" b="1" dirty="0"/>
                  <a:t>Nominal variable</a:t>
                </a:r>
                <a:r>
                  <a:rPr lang="en-US" dirty="0"/>
                  <a:t> – or Categorical variable (e.g. Person Names, Gender, etc.)</a:t>
                </a:r>
              </a:p>
              <a:p>
                <a:pPr marL="342900" indent="-342900" algn="just">
                  <a:buFont typeface="+mj-lt"/>
                  <a:buAutoNum type="arabicPeriod"/>
                </a:pPr>
                <a:r>
                  <a:rPr lang="en-US" b="1" dirty="0"/>
                  <a:t>Population</a:t>
                </a:r>
                <a:r>
                  <a:rPr lang="en-US" dirty="0"/>
                  <a:t> – Total number of observations available. (usually not considered for analysis)</a:t>
                </a:r>
              </a:p>
              <a:p>
                <a:pPr marL="342900" indent="-342900" algn="just">
                  <a:buFont typeface="+mj-lt"/>
                  <a:buAutoNum type="arabicPeriod"/>
                </a:pPr>
                <a:r>
                  <a:rPr lang="en-US" b="1" dirty="0"/>
                  <a:t>Sample</a:t>
                </a:r>
                <a:r>
                  <a:rPr lang="en-US" dirty="0"/>
                  <a:t> – A small part of population that is considered for analysis.</a:t>
                </a:r>
              </a:p>
              <a:p>
                <a:pPr marL="342900" indent="-342900">
                  <a:buFont typeface="+mj-lt"/>
                  <a:buAutoNum type="arabicPeriod"/>
                </a:pPr>
                <a:r>
                  <a:rPr lang="en-US" b="1" dirty="0"/>
                  <a:t>Correlation</a:t>
                </a:r>
                <a:r>
                  <a:rPr lang="en-US" dirty="0"/>
                  <a:t> – defines the dependency of one variable on another. It (Pearson’s correlation) exists between [-1, 1]. </a:t>
                </a:r>
              </a:p>
              <a:p>
                <a:pPr marL="800100" lvl="1" indent="-342900">
                  <a:buFont typeface="+mj-lt"/>
                  <a:buAutoNum type="alphaLcParenR"/>
                </a:pPr>
                <a:r>
                  <a:rPr lang="en-US" dirty="0"/>
                  <a:t>1 -&gt; if both the variables are directly proportional to each other </a:t>
                </a:r>
              </a:p>
              <a:p>
                <a:pPr marL="800100" lvl="1" indent="-342900">
                  <a:buFont typeface="+mj-lt"/>
                  <a:buAutoNum type="alphaLcParenR"/>
                </a:pPr>
                <a:r>
                  <a:rPr lang="en-US" dirty="0"/>
                  <a:t>-1 -&gt; if both are inversely proportional </a:t>
                </a:r>
              </a:p>
              <a:p>
                <a:pPr marL="800100" lvl="1" indent="-342900">
                  <a:buFont typeface="+mj-lt"/>
                  <a:buAutoNum type="alphaLcParenR"/>
                </a:pPr>
                <a:r>
                  <a:rPr lang="en-US" dirty="0"/>
                  <a:t>0 -&gt; if there occurs no relationship between the variables.</a:t>
                </a:r>
              </a:p>
              <a:p>
                <a:pPr marL="342900" indent="-342900" algn="just">
                  <a:buFont typeface="+mj-lt"/>
                  <a:buAutoNum type="arabicPeriod"/>
                </a:pPr>
                <a:r>
                  <a:rPr lang="en-US" b="1" dirty="0"/>
                  <a:t>Confidence Interval (CI)</a:t>
                </a:r>
                <a:r>
                  <a:rPr lang="en-US" dirty="0"/>
                  <a:t> – An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of CI estimates that there is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surety that a variable will occur in an interval defined by CI i.e.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𝐿𝑜𝑤𝑒𝑟</m:t>
                    </m:r>
                    <m:r>
                      <a:rPr lang="en-US" i="1">
                        <a:latin typeface="Cambria Math" panose="02040503050406030204" pitchFamily="18" charset="0"/>
                      </a:rPr>
                      <m:t> </m:t>
                    </m:r>
                    <m:r>
                      <a:rPr lang="en-US" i="1">
                        <a:latin typeface="Cambria Math" panose="02040503050406030204" pitchFamily="18" charset="0"/>
                      </a:rPr>
                      <m:t>𝑏𝑜𝑢𝑛𝑑</m:t>
                    </m:r>
                    <m:r>
                      <a:rPr lang="en-US" i="1">
                        <a:latin typeface="Cambria Math" panose="02040503050406030204" pitchFamily="18" charset="0"/>
                      </a:rPr>
                      <m:t>, </m:t>
                    </m:r>
                    <m:r>
                      <a:rPr lang="en-US" i="1">
                        <a:latin typeface="Cambria Math" panose="02040503050406030204" pitchFamily="18" charset="0"/>
                      </a:rPr>
                      <m:t>𝑈𝑝𝑝𝑒𝑟</m:t>
                    </m:r>
                    <m:r>
                      <a:rPr lang="en-US" i="1">
                        <a:latin typeface="Cambria Math" panose="02040503050406030204" pitchFamily="18" charset="0"/>
                      </a:rPr>
                      <m:t> </m:t>
                    </m:r>
                    <m:r>
                      <a:rPr lang="en-US" i="1">
                        <a:latin typeface="Cambria Math" panose="02040503050406030204" pitchFamily="18" charset="0"/>
                      </a:rPr>
                      <m:t>𝑏𝑜𝑢𝑛𝑑</m:t>
                    </m:r>
                    <m:r>
                      <a:rPr lang="en-US" i="1">
                        <a:latin typeface="Cambria Math" panose="02040503050406030204" pitchFamily="18" charset="0"/>
                      </a:rPr>
                      <m:t>]</m:t>
                    </m:r>
                  </m:oMath>
                </a14:m>
                <a:endParaRPr lang="en-US" dirty="0"/>
              </a:p>
              <a:p>
                <a:pPr algn="just"/>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133600" y="1524001"/>
                <a:ext cx="8153400" cy="4247317"/>
              </a:xfrm>
              <a:prstGeom prst="rect">
                <a:avLst/>
              </a:prstGeom>
              <a:blipFill>
                <a:blip r:embed="rId2"/>
                <a:stretch>
                  <a:fillRect l="-598" t="-717" r="-523"/>
                </a:stretch>
              </a:blipFill>
            </p:spPr>
            <p:txBody>
              <a:bodyPr/>
              <a:lstStyle/>
              <a:p>
                <a:r>
                  <a:rPr lang="en-US">
                    <a:noFill/>
                  </a:rPr>
                  <a:t> </a:t>
                </a:r>
              </a:p>
            </p:txBody>
          </p:sp>
        </mc:Fallback>
      </mc:AlternateContent>
    </p:spTree>
    <p:extLst>
      <p:ext uri="{BB962C8B-B14F-4D97-AF65-F5344CB8AC3E}">
        <p14:creationId xmlns:p14="http://schemas.microsoft.com/office/powerpoint/2010/main" val="34460518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1800" dirty="0"/>
              <a:t>We can predict the classes using test data and then compare the predicted classes with actual classes to gain insights upon accuracy of the model.</a:t>
            </a:r>
          </a:p>
          <a:p>
            <a:pPr marL="0" indent="0" algn="just">
              <a:buNone/>
            </a:pPr>
            <a:r>
              <a:rPr lang="en-US" sz="1800" dirty="0"/>
              <a:t>The confusion matrix is shown below –</a:t>
            </a:r>
          </a:p>
          <a:p>
            <a:pPr marL="0" indent="0" algn="just">
              <a:buNone/>
            </a:pPr>
            <a:endParaRPr lang="en-US" sz="1800" dirty="0"/>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Predicting and finding accuracy of the model</a:t>
            </a:r>
            <a:endParaRPr lang="en-US" sz="3200" dirty="0"/>
          </a:p>
        </p:txBody>
      </p:sp>
      <p:graphicFrame>
        <p:nvGraphicFramePr>
          <p:cNvPr id="5" name="Table 4"/>
          <p:cNvGraphicFramePr>
            <a:graphicFrameLocks noGrp="1"/>
          </p:cNvGraphicFramePr>
          <p:nvPr>
            <p:extLst/>
          </p:nvPr>
        </p:nvGraphicFramePr>
        <p:xfrm>
          <a:off x="3810000" y="2743200"/>
          <a:ext cx="4038600" cy="1703070"/>
        </p:xfrm>
        <a:graphic>
          <a:graphicData uri="http://schemas.openxmlformats.org/drawingml/2006/table">
            <a:tbl>
              <a:tblPr>
                <a:tableStyleId>{5C22544A-7EE6-4342-B048-85BDC9FD1C3A}</a:tableStyleId>
              </a:tblPr>
              <a:tblGrid>
                <a:gridCol w="807720">
                  <a:extLst>
                    <a:ext uri="{9D8B030D-6E8A-4147-A177-3AD203B41FA5}">
                      <a16:colId xmlns:a16="http://schemas.microsoft.com/office/drawing/2014/main" val="20000"/>
                    </a:ext>
                  </a:extLst>
                </a:gridCol>
                <a:gridCol w="807720">
                  <a:extLst>
                    <a:ext uri="{9D8B030D-6E8A-4147-A177-3AD203B41FA5}">
                      <a16:colId xmlns:a16="http://schemas.microsoft.com/office/drawing/2014/main" val="20001"/>
                    </a:ext>
                  </a:extLst>
                </a:gridCol>
                <a:gridCol w="807720">
                  <a:extLst>
                    <a:ext uri="{9D8B030D-6E8A-4147-A177-3AD203B41FA5}">
                      <a16:colId xmlns:a16="http://schemas.microsoft.com/office/drawing/2014/main" val="20002"/>
                    </a:ext>
                  </a:extLst>
                </a:gridCol>
                <a:gridCol w="807720">
                  <a:extLst>
                    <a:ext uri="{9D8B030D-6E8A-4147-A177-3AD203B41FA5}">
                      <a16:colId xmlns:a16="http://schemas.microsoft.com/office/drawing/2014/main" val="20003"/>
                    </a:ext>
                  </a:extLst>
                </a:gridCol>
                <a:gridCol w="807720">
                  <a:extLst>
                    <a:ext uri="{9D8B030D-6E8A-4147-A177-3AD203B41FA5}">
                      <a16:colId xmlns:a16="http://schemas.microsoft.com/office/drawing/2014/main" val="20004"/>
                    </a:ext>
                  </a:extLst>
                </a:gridCol>
              </a:tblGrid>
              <a:tr h="190500">
                <a:tc>
                  <a:txBody>
                    <a:bodyPr/>
                    <a:lstStyle/>
                    <a:p>
                      <a:pPr algn="l" fontAlgn="b"/>
                      <a:endParaRPr lang="en-US" sz="1800" b="0" i="0" u="none" strike="noStrike" dirty="0">
                        <a:solidFill>
                          <a:srgbClr val="000000"/>
                        </a:solidFill>
                        <a:effectLst/>
                        <a:latin typeface="+mj-lt"/>
                      </a:endParaRPr>
                    </a:p>
                  </a:txBody>
                  <a:tcPr marL="9525" marR="9525" marT="9525" marB="0" anchor="b">
                    <a:solidFill>
                      <a:schemeClr val="accent1">
                        <a:lumMod val="40000"/>
                        <a:lumOff val="60000"/>
                      </a:schemeClr>
                    </a:solidFill>
                  </a:tcPr>
                </a:tc>
                <a:tc gridSpan="3">
                  <a:txBody>
                    <a:bodyPr/>
                    <a:lstStyle/>
                    <a:p>
                      <a:pPr algn="ctr" fontAlgn="b"/>
                      <a:r>
                        <a:rPr lang="en-US" sz="1800" b="1" u="none" strike="noStrike" dirty="0">
                          <a:effectLst/>
                          <a:latin typeface="+mj-lt"/>
                        </a:rPr>
                        <a:t>Predicted</a:t>
                      </a:r>
                      <a:endParaRPr lang="en-US" sz="1800" b="1" i="0" u="none" strike="noStrike" dirty="0">
                        <a:solidFill>
                          <a:srgbClr val="000000"/>
                        </a:solidFill>
                        <a:effectLst/>
                        <a:latin typeface="+mj-lt"/>
                      </a:endParaRPr>
                    </a:p>
                  </a:txBody>
                  <a:tcPr marL="9525" marR="9525" marT="9525" marB="0" anchor="b">
                    <a:solidFill>
                      <a:schemeClr val="accent1">
                        <a:lumMod val="40000"/>
                        <a:lumOff val="60000"/>
                      </a:schemeClr>
                    </a:solidFill>
                  </a:tcPr>
                </a:tc>
                <a:tc hMerge="1">
                  <a:txBody>
                    <a:bodyPr/>
                    <a:lstStyle/>
                    <a:p>
                      <a:endParaRPr lang="en-US"/>
                    </a:p>
                  </a:txBody>
                  <a:tcPr/>
                </a:tc>
                <a:tc hMerge="1">
                  <a:txBody>
                    <a:bodyPr/>
                    <a:lstStyle/>
                    <a:p>
                      <a:pPr algn="l" fontAlgn="b"/>
                      <a:endParaRPr lang="en-US" sz="1800" b="0" i="0" u="none" strike="noStrike" dirty="0">
                        <a:solidFill>
                          <a:srgbClr val="000000"/>
                        </a:solidFill>
                        <a:effectLst/>
                        <a:latin typeface="+mj-lt"/>
                      </a:endParaRPr>
                    </a:p>
                  </a:txBody>
                  <a:tcPr marL="9525" marR="9525" marT="9525" marB="0" anchor="b"/>
                </a:tc>
                <a:tc>
                  <a:txBody>
                    <a:bodyPr/>
                    <a:lstStyle/>
                    <a:p>
                      <a:pPr algn="l" fontAlgn="b"/>
                      <a:endParaRPr lang="en-US" sz="1800" b="0" i="0" u="none" strike="noStrike" dirty="0">
                        <a:solidFill>
                          <a:srgbClr val="000000"/>
                        </a:solidFill>
                        <a:effectLst/>
                        <a:latin typeface="+mj-lt"/>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0000"/>
                  </a:ext>
                </a:extLst>
              </a:tr>
              <a:tr h="190500">
                <a:tc>
                  <a:txBody>
                    <a:bodyPr/>
                    <a:lstStyle/>
                    <a:p>
                      <a:pPr algn="l" fontAlgn="ctr"/>
                      <a:r>
                        <a:rPr lang="en-US" sz="1800" b="1" u="none" strike="noStrike" dirty="0">
                          <a:effectLst/>
                          <a:latin typeface="+mj-lt"/>
                        </a:rPr>
                        <a:t>Actual</a:t>
                      </a:r>
                      <a:endParaRPr lang="en-US" sz="1800" b="1" i="0" u="none" strike="noStrike" dirty="0">
                        <a:solidFill>
                          <a:srgbClr val="000000"/>
                        </a:solidFill>
                        <a:effectLst/>
                        <a:latin typeface="+mj-lt"/>
                      </a:endParaRPr>
                    </a:p>
                  </a:txBody>
                  <a:tcPr marL="9525" marR="9525" marT="9525" marB="0" anchor="ctr"/>
                </a:tc>
                <a:tc>
                  <a:txBody>
                    <a:bodyPr/>
                    <a:lstStyle/>
                    <a:p>
                      <a:pPr algn="l" fontAlgn="ctr"/>
                      <a:r>
                        <a:rPr lang="en-US" sz="1800" u="none" strike="noStrike" dirty="0">
                          <a:effectLst/>
                          <a:latin typeface="+mj-lt"/>
                        </a:rPr>
                        <a:t>Ferrari</a:t>
                      </a:r>
                      <a:endParaRPr lang="en-US" sz="1800" b="0" i="0" u="none" strike="noStrike" dirty="0">
                        <a:solidFill>
                          <a:srgbClr val="000000"/>
                        </a:solidFill>
                        <a:effectLst/>
                        <a:latin typeface="+mj-lt"/>
                      </a:endParaRPr>
                    </a:p>
                  </a:txBody>
                  <a:tcPr marL="9525" marR="9525" marT="9525" marB="0" anchor="ctr"/>
                </a:tc>
                <a:tc>
                  <a:txBody>
                    <a:bodyPr/>
                    <a:lstStyle/>
                    <a:p>
                      <a:pPr algn="l" fontAlgn="b"/>
                      <a:r>
                        <a:rPr lang="en-US" sz="1800" u="none" strike="noStrike">
                          <a:effectLst/>
                          <a:latin typeface="+mj-lt"/>
                        </a:rPr>
                        <a:t>Bugatti</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Toyota</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Sum</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800" u="none" strike="noStrike" dirty="0">
                          <a:effectLst/>
                          <a:latin typeface="+mj-lt"/>
                        </a:rPr>
                        <a:t>Ferrari</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B050"/>
                          </a:solidFill>
                          <a:effectLst/>
                          <a:latin typeface="+mj-lt"/>
                        </a:rPr>
                        <a:t>1</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800" u="none" strike="noStrike">
                          <a:effectLst/>
                          <a:latin typeface="+mj-lt"/>
                        </a:rPr>
                        <a:t>Bugatti</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B050"/>
                          </a:solidFill>
                          <a:effectLst/>
                          <a:latin typeface="+mj-lt"/>
                        </a:rPr>
                        <a:t>2</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800" u="none" strike="noStrike">
                          <a:effectLst/>
                          <a:latin typeface="+mj-lt"/>
                        </a:rPr>
                        <a:t>Toyota</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B050"/>
                          </a:solidFill>
                          <a:effectLst/>
                          <a:latin typeface="+mj-lt"/>
                        </a:rPr>
                        <a:t>2</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u="none" strike="noStrike" dirty="0">
                          <a:effectLst/>
                          <a:latin typeface="+mj-lt"/>
                        </a:rPr>
                        <a:t>2</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800" u="none" strike="noStrike">
                          <a:effectLst/>
                          <a:latin typeface="+mj-lt"/>
                        </a:rPr>
                        <a:t>Sum</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2</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70C0"/>
                          </a:solidFill>
                          <a:effectLst/>
                          <a:latin typeface="+mj-lt"/>
                        </a:rPr>
                        <a:t>5</a:t>
                      </a:r>
                      <a:endParaRPr lang="en-US" sz="1800" b="1" i="0" u="none" strike="noStrike" dirty="0">
                        <a:solidFill>
                          <a:srgbClr val="0070C0"/>
                        </a:solidFill>
                        <a:effectLst/>
                        <a:latin typeface="+mj-lt"/>
                      </a:endParaRPr>
                    </a:p>
                  </a:txBody>
                  <a:tcPr marL="9525" marR="9525" marT="9525" marB="0" anchor="b"/>
                </a:tc>
                <a:extLst>
                  <a:ext uri="{0D108BD9-81ED-4DB2-BD59-A6C34878D82A}">
                    <a16:rowId xmlns:a16="http://schemas.microsoft.com/office/drawing/2014/main" val="10005"/>
                  </a:ext>
                </a:extLst>
              </a:tr>
            </a:tbl>
          </a:graphicData>
        </a:graphic>
      </p:graphicFrame>
      <p:sp>
        <p:nvSpPr>
          <p:cNvPr id="6" name="TextBox 5"/>
          <p:cNvSpPr txBox="1"/>
          <p:nvPr/>
        </p:nvSpPr>
        <p:spPr>
          <a:xfrm>
            <a:off x="2971801" y="5562601"/>
            <a:ext cx="7043485" cy="646331"/>
          </a:xfrm>
          <a:prstGeom prst="rect">
            <a:avLst/>
          </a:prstGeom>
          <a:noFill/>
        </p:spPr>
        <p:txBody>
          <a:bodyPr wrap="square" rtlCol="0">
            <a:spAutoFit/>
          </a:bodyPr>
          <a:lstStyle/>
          <a:p>
            <a:pPr algn="just"/>
            <a:r>
              <a:rPr lang="en-US" dirty="0"/>
              <a:t>The given model has 100% accuracy on the given dataset with no misclassification.</a:t>
            </a:r>
          </a:p>
        </p:txBody>
      </p:sp>
      <p:sp>
        <p:nvSpPr>
          <p:cNvPr id="7" name="TextBox 6"/>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mc:AlternateContent xmlns:mc="http://schemas.openxmlformats.org/markup-compatibility/2006" xmlns:a14="http://schemas.microsoft.com/office/drawing/2010/main">
        <mc:Choice Requires="a14">
          <p:sp>
            <p:nvSpPr>
              <p:cNvPr id="8" name="TextBox 7"/>
              <p:cNvSpPr txBox="1"/>
              <p:nvPr/>
            </p:nvSpPr>
            <p:spPr>
              <a:xfrm>
                <a:off x="4864976" y="6324600"/>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𝑹</m:t>
                      </m:r>
                      <m:r>
                        <a:rPr lang="en-US" b="1" i="1" dirty="0">
                          <a:solidFill>
                            <a:srgbClr val="FF0000"/>
                          </a:solidFill>
                          <a:latin typeface="Cambria Math"/>
                        </a:rPr>
                        <m:t>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864976" y="6324600"/>
                <a:ext cx="2831224"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41537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k – Nearest Neighbors</a:t>
            </a:r>
            <a:endParaRPr lang="en-US" sz="3200" dirty="0"/>
          </a:p>
        </p:txBody>
      </p:sp>
      <mc:AlternateContent xmlns:mc="http://schemas.openxmlformats.org/markup-compatibility/2006" xmlns:a14="http://schemas.microsoft.com/office/drawing/2010/main">
        <mc:Choice Requires="a14">
          <p:sp>
            <p:nvSpPr>
              <p:cNvPr id="5" name="TextBox 4"/>
              <p:cNvSpPr txBox="1"/>
              <p:nvPr/>
            </p:nvSpPr>
            <p:spPr>
              <a:xfrm>
                <a:off x="1981200" y="1219200"/>
                <a:ext cx="8077200" cy="2585323"/>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i="1">
                        <a:latin typeface="Cambria Math"/>
                      </a:rPr>
                      <m:t>𝑘</m:t>
                    </m:r>
                    <m:r>
                      <a:rPr lang="en-US" i="1">
                        <a:latin typeface="Cambria Math"/>
                      </a:rPr>
                      <m:t>−</m:t>
                    </m:r>
                    <m:r>
                      <a:rPr lang="en-US" i="1">
                        <a:latin typeface="Cambria Math"/>
                      </a:rPr>
                      <m:t>𝑁𝑒𝑎𝑟𝑒𝑠𝑡</m:t>
                    </m:r>
                    <m:r>
                      <a:rPr lang="en-US" i="1">
                        <a:latin typeface="Cambria Math"/>
                      </a:rPr>
                      <m:t> </m:t>
                    </m:r>
                    <m:r>
                      <a:rPr lang="en-US" i="1">
                        <a:latin typeface="Cambria Math"/>
                      </a:rPr>
                      <m:t>𝑁𝑒𝑖𝑔h𝑏𝑜𝑟𝑠</m:t>
                    </m:r>
                  </m:oMath>
                </a14:m>
                <a:r>
                  <a:rPr lang="en-US" dirty="0"/>
                  <a:t> is another type of supervised machine learning algorithm which classifies data based on its </a:t>
                </a:r>
                <a14:m>
                  <m:oMath xmlns:m="http://schemas.openxmlformats.org/officeDocument/2006/math">
                    <m:r>
                      <a:rPr lang="en-US" i="1">
                        <a:latin typeface="Cambria Math"/>
                      </a:rPr>
                      <m:t>𝑘</m:t>
                    </m:r>
                  </m:oMath>
                </a14:m>
                <a:r>
                  <a:rPr lang="en-US" dirty="0"/>
                  <a:t> number of nearest data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kNN</a:t>
                </a:r>
                <a:r>
                  <a:rPr lang="en-US" dirty="0"/>
                  <a:t> uses </a:t>
                </a:r>
                <a:r>
                  <a:rPr lang="en-US" b="1" dirty="0"/>
                  <a:t>distance </a:t>
                </a:r>
                <a:r>
                  <a:rPr lang="en-US" dirty="0"/>
                  <a:t>as a metric to classify a data point to a category. </a:t>
                </a:r>
              </a:p>
              <a:p>
                <a:pPr marL="800100" lvl="1" indent="-342900">
                  <a:buFont typeface="+mj-lt"/>
                  <a:buAutoNum type="arabicPeriod"/>
                </a:pPr>
                <a:r>
                  <a:rPr lang="en-US" dirty="0"/>
                  <a:t>If the predictors are numeric then we can use </a:t>
                </a:r>
                <a:r>
                  <a:rPr lang="en-US" i="1" dirty="0"/>
                  <a:t>Euclidean distance</a:t>
                </a:r>
                <a:r>
                  <a:rPr lang="en-US" dirty="0"/>
                  <a:t>.</a:t>
                </a:r>
              </a:p>
              <a:p>
                <a:pPr marL="800100" lvl="1" indent="-342900">
                  <a:buFont typeface="+mj-lt"/>
                  <a:buAutoNum type="arabicPeriod"/>
                </a:pPr>
                <a:r>
                  <a:rPr lang="en-US" dirty="0"/>
                  <a:t>If predictors are categorical then we have to rely upon </a:t>
                </a:r>
                <a:r>
                  <a:rPr lang="en-US" i="1" dirty="0"/>
                  <a:t>Hamming distance</a:t>
                </a:r>
                <a:r>
                  <a:rPr lang="en-US" dirty="0" smtClean="0"/>
                  <a:t>. (</a:t>
                </a:r>
                <a:r>
                  <a:rPr lang="en-US" dirty="0" err="1" smtClean="0"/>
                  <a:t>Hd</a:t>
                </a:r>
                <a:r>
                  <a:rPr lang="en-US" dirty="0" smtClean="0"/>
                  <a:t> = Number of ones in A </a:t>
                </a:r>
                <a:r>
                  <a:rPr lang="en-US" dirty="0" err="1" smtClean="0"/>
                  <a:t>xor</a:t>
                </a:r>
                <a:r>
                  <a:rPr lang="en-US" dirty="0" smtClean="0"/>
                  <a:t> B) </a:t>
                </a:r>
                <a:endParaRPr lang="en-US" dirty="0"/>
              </a:p>
              <a:p>
                <a:endParaRPr lang="en-US" dirty="0"/>
              </a:p>
              <a:p>
                <a:r>
                  <a:rPr lang="en-US" i="1" dirty="0"/>
                  <a:t>Note – We constraint our discussion only to Euclidean distance.</a:t>
                </a:r>
              </a:p>
            </p:txBody>
          </p:sp>
        </mc:Choice>
        <mc:Fallback xmlns="">
          <p:sp>
            <p:nvSpPr>
              <p:cNvPr id="5" name="TextBox 4"/>
              <p:cNvSpPr txBox="1">
                <a:spLocks noRot="1" noChangeAspect="1" noMove="1" noResize="1" noEditPoints="1" noAdjustHandles="1" noChangeArrowheads="1" noChangeShapeType="1" noTextEdit="1"/>
              </p:cNvSpPr>
              <p:nvPr/>
            </p:nvSpPr>
            <p:spPr>
              <a:xfrm>
                <a:off x="1981200" y="1219200"/>
                <a:ext cx="8077200" cy="2585323"/>
              </a:xfrm>
              <a:prstGeom prst="rect">
                <a:avLst/>
              </a:prstGeom>
              <a:blipFill>
                <a:blip r:embed="rId2"/>
                <a:stretch>
                  <a:fillRect l="-604" t="-1179" b="-2830"/>
                </a:stretch>
              </a:blipFill>
            </p:spPr>
            <p:txBody>
              <a:bodyPr/>
              <a:lstStyle/>
              <a:p>
                <a:r>
                  <a:rPr lang="en-US">
                    <a:noFill/>
                  </a:rPr>
                  <a:t> </a:t>
                </a:r>
              </a:p>
            </p:txBody>
          </p:sp>
        </mc:Fallback>
      </mc:AlternateContent>
    </p:spTree>
    <p:extLst>
      <p:ext uri="{BB962C8B-B14F-4D97-AF65-F5344CB8AC3E}">
        <p14:creationId xmlns:p14="http://schemas.microsoft.com/office/powerpoint/2010/main" val="3448621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k – Nearest Neighbors – Illustration </a:t>
            </a:r>
            <a:endParaRPr lang="en-US" sz="3200" dirty="0"/>
          </a:p>
        </p:txBody>
      </p:sp>
      <p:sp>
        <p:nvSpPr>
          <p:cNvPr id="5" name="TextBox 4"/>
          <p:cNvSpPr txBox="1"/>
          <p:nvPr/>
        </p:nvSpPr>
        <p:spPr>
          <a:xfrm>
            <a:off x="1981200" y="1219200"/>
            <a:ext cx="8077200" cy="1754326"/>
          </a:xfrm>
          <a:prstGeom prst="rect">
            <a:avLst/>
          </a:prstGeom>
          <a:noFill/>
        </p:spPr>
        <p:txBody>
          <a:bodyPr wrap="square" rtlCol="0">
            <a:spAutoFit/>
          </a:bodyPr>
          <a:lstStyle/>
          <a:p>
            <a:r>
              <a:rPr lang="en-US" dirty="0"/>
              <a:t>Consider a dataset with 2 independent variables namely “age” and “salary” and a dependent variable namely “level” consisting of two levels A and B.</a:t>
            </a:r>
          </a:p>
          <a:p>
            <a:endParaRPr lang="en-US" dirty="0"/>
          </a:p>
          <a:p>
            <a:r>
              <a:rPr lang="en-US" dirty="0"/>
              <a:t>We need to classify a person into either level based on his age and salary.</a:t>
            </a:r>
          </a:p>
          <a:p>
            <a:endParaRPr lang="en-US" i="1" dirty="0"/>
          </a:p>
          <a:p>
            <a:endParaRPr lang="en-US" i="1" dirty="0"/>
          </a:p>
        </p:txBody>
      </p:sp>
      <p:graphicFrame>
        <p:nvGraphicFramePr>
          <p:cNvPr id="2" name="Table 1"/>
          <p:cNvGraphicFramePr>
            <a:graphicFrameLocks noGrp="1"/>
          </p:cNvGraphicFramePr>
          <p:nvPr>
            <p:extLst/>
          </p:nvPr>
        </p:nvGraphicFramePr>
        <p:xfrm>
          <a:off x="3810000" y="3200401"/>
          <a:ext cx="4114800" cy="1986915"/>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190500">
                <a:tc>
                  <a:txBody>
                    <a:bodyPr/>
                    <a:lstStyle/>
                    <a:p>
                      <a:pPr algn="l" fontAlgn="ctr"/>
                      <a:endParaRPr lang="en-US" sz="1800" b="1" i="0" u="none" strike="noStrike" dirty="0">
                        <a:solidFill>
                          <a:srgbClr val="000000"/>
                        </a:solidFill>
                        <a:effectLst/>
                        <a:latin typeface="+mj-lt"/>
                      </a:endParaRPr>
                    </a:p>
                  </a:txBody>
                  <a:tcPr marL="9525" marR="9525" marT="9525" marB="0" anchor="ctr">
                    <a:solidFill>
                      <a:schemeClr val="accent1">
                        <a:lumMod val="40000"/>
                        <a:lumOff val="60000"/>
                      </a:schemeClr>
                    </a:solidFill>
                  </a:tcPr>
                </a:tc>
                <a:tc>
                  <a:txBody>
                    <a:bodyPr/>
                    <a:lstStyle/>
                    <a:p>
                      <a:pPr algn="l" fontAlgn="b"/>
                      <a:r>
                        <a:rPr lang="en-US" sz="1800" b="1" u="none" strike="noStrike" dirty="0">
                          <a:effectLst/>
                          <a:latin typeface="+mj-lt"/>
                        </a:rPr>
                        <a:t>age</a:t>
                      </a:r>
                      <a:endParaRPr lang="en-US" sz="1800" b="1" i="0" u="none" strike="noStrike" dirty="0">
                        <a:solidFill>
                          <a:srgbClr val="000000"/>
                        </a:solidFill>
                        <a:effectLst/>
                        <a:latin typeface="+mj-lt"/>
                      </a:endParaRPr>
                    </a:p>
                  </a:txBody>
                  <a:tcPr marL="9525" marR="9525" marT="9525" marB="0" anchor="b">
                    <a:solidFill>
                      <a:schemeClr val="accent1">
                        <a:lumMod val="40000"/>
                        <a:lumOff val="60000"/>
                      </a:schemeClr>
                    </a:solidFill>
                  </a:tcPr>
                </a:tc>
                <a:tc>
                  <a:txBody>
                    <a:bodyPr/>
                    <a:lstStyle/>
                    <a:p>
                      <a:pPr algn="l" fontAlgn="b"/>
                      <a:r>
                        <a:rPr lang="en-US" sz="1800" b="1" u="none" strike="noStrike" dirty="0">
                          <a:effectLst/>
                          <a:latin typeface="+mj-lt"/>
                        </a:rPr>
                        <a:t>salary</a:t>
                      </a:r>
                      <a:endParaRPr lang="en-US" sz="1800" b="1" i="0" u="none" strike="noStrike" dirty="0">
                        <a:solidFill>
                          <a:srgbClr val="000000"/>
                        </a:solidFill>
                        <a:effectLst/>
                        <a:latin typeface="+mj-lt"/>
                      </a:endParaRPr>
                    </a:p>
                  </a:txBody>
                  <a:tcPr marL="9525" marR="9525" marT="9525" marB="0" anchor="b">
                    <a:solidFill>
                      <a:schemeClr val="accent1">
                        <a:lumMod val="40000"/>
                        <a:lumOff val="60000"/>
                      </a:schemeClr>
                    </a:solidFill>
                  </a:tcPr>
                </a:tc>
                <a:tc>
                  <a:txBody>
                    <a:bodyPr/>
                    <a:lstStyle/>
                    <a:p>
                      <a:pPr algn="l" fontAlgn="b"/>
                      <a:r>
                        <a:rPr lang="en-US" sz="1800" b="1" u="none" strike="noStrike" dirty="0">
                          <a:effectLst/>
                          <a:latin typeface="+mj-lt"/>
                        </a:rPr>
                        <a:t>level</a:t>
                      </a:r>
                      <a:endParaRPr lang="en-US" sz="1800" b="1" i="0" u="none" strike="noStrike" dirty="0">
                        <a:solidFill>
                          <a:srgbClr val="000000"/>
                        </a:solidFill>
                        <a:effectLst/>
                        <a:latin typeface="+mj-lt"/>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0000"/>
                  </a:ext>
                </a:extLst>
              </a:tr>
              <a:tr h="190500">
                <a:tc>
                  <a:txBody>
                    <a:bodyPr/>
                    <a:lstStyle/>
                    <a:p>
                      <a:pPr algn="r" fontAlgn="ctr"/>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ctr"/>
                </a:tc>
                <a:tc>
                  <a:txBody>
                    <a:bodyPr/>
                    <a:lstStyle/>
                    <a:p>
                      <a:pPr algn="r" fontAlgn="ctr"/>
                      <a:r>
                        <a:rPr lang="en-US" sz="1800" u="none" strike="noStrike">
                          <a:effectLst/>
                          <a:latin typeface="+mj-lt"/>
                        </a:rPr>
                        <a:t>30</a:t>
                      </a:r>
                      <a:endParaRPr lang="en-US" sz="1800" b="0" i="0" u="none" strike="noStrike">
                        <a:solidFill>
                          <a:srgbClr val="000000"/>
                        </a:solidFill>
                        <a:effectLst/>
                        <a:latin typeface="+mj-lt"/>
                      </a:endParaRPr>
                    </a:p>
                  </a:txBody>
                  <a:tcPr marL="9525" marR="9525" marT="9525" marB="0" anchor="ctr"/>
                </a:tc>
                <a:tc>
                  <a:txBody>
                    <a:bodyPr/>
                    <a:lstStyle/>
                    <a:p>
                      <a:pPr algn="r" fontAlgn="ctr"/>
                      <a:r>
                        <a:rPr lang="en-US" sz="1800" u="none" strike="noStrike" dirty="0">
                          <a:effectLst/>
                          <a:latin typeface="+mj-lt"/>
                        </a:rPr>
                        <a:t>250000</a:t>
                      </a:r>
                      <a:endParaRPr lang="en-US" sz="1800" b="0" i="0" u="none" strike="noStrike" dirty="0">
                        <a:solidFill>
                          <a:srgbClr val="000000"/>
                        </a:solidFill>
                        <a:effectLst/>
                        <a:latin typeface="+mj-lt"/>
                      </a:endParaRPr>
                    </a:p>
                  </a:txBody>
                  <a:tcPr marL="9525" marR="9525" marT="9525" marB="0" anchor="ctr"/>
                </a:tc>
                <a:tc>
                  <a:txBody>
                    <a:bodyPr/>
                    <a:lstStyle/>
                    <a:p>
                      <a:pPr algn="l" fontAlgn="b"/>
                      <a:r>
                        <a:rPr lang="en-US" sz="1800" u="none" strike="noStrike" dirty="0" smtClean="0">
                          <a:effectLst/>
                          <a:latin typeface="+mj-lt"/>
                        </a:rPr>
                        <a:t>Level A</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190500">
                <a:tc>
                  <a:txBody>
                    <a:bodyPr/>
                    <a:lstStyle/>
                    <a:p>
                      <a:pPr algn="r" fontAlgn="ctr"/>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dirty="0">
                          <a:effectLst/>
                          <a:latin typeface="+mj-lt"/>
                        </a:rPr>
                        <a:t>20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400000</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dirty="0" smtClean="0">
                          <a:effectLst/>
                          <a:latin typeface="+mj-lt"/>
                        </a:rPr>
                        <a:t>Level</a:t>
                      </a:r>
                      <a:r>
                        <a:rPr lang="en-US" sz="1800" u="none" strike="noStrike" kern="1200" dirty="0" smtClean="0">
                          <a:solidFill>
                            <a:schemeClr val="dk1"/>
                          </a:solidFill>
                          <a:effectLst/>
                          <a:latin typeface="+mn-lt"/>
                          <a:ea typeface="+mn-ea"/>
                          <a:cs typeface="+mn-cs"/>
                        </a:rPr>
                        <a:t> A</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190500">
                <a:tc>
                  <a:txBody>
                    <a:bodyPr/>
                    <a:lstStyle/>
                    <a:p>
                      <a:pPr algn="r" fontAlgn="ctr"/>
                      <a:r>
                        <a:rPr lang="en-US" sz="1800" u="none" strike="noStrike">
                          <a:effectLst/>
                          <a:latin typeface="+mj-lt"/>
                        </a:rPr>
                        <a:t>3</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35</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300000</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dirty="0" smtClean="0">
                          <a:effectLst/>
                          <a:latin typeface="+mj-lt"/>
                        </a:rPr>
                        <a:t>Level</a:t>
                      </a:r>
                      <a:r>
                        <a:rPr lang="en-US" sz="1800" u="none" strike="noStrike" kern="1200" dirty="0" smtClean="0">
                          <a:solidFill>
                            <a:schemeClr val="dk1"/>
                          </a:solidFill>
                          <a:effectLst/>
                          <a:latin typeface="+mn-lt"/>
                          <a:ea typeface="+mn-ea"/>
                          <a:cs typeface="+mn-cs"/>
                        </a:rPr>
                        <a:t> A</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190500">
                <a:tc>
                  <a:txBody>
                    <a:bodyPr/>
                    <a:lstStyle/>
                    <a:p>
                      <a:pPr algn="r" fontAlgn="ctr"/>
                      <a:r>
                        <a:rPr lang="en-US" sz="1800" u="none" strike="noStrike">
                          <a:effectLst/>
                          <a:latin typeface="+mj-lt"/>
                        </a:rPr>
                        <a:t>4</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24</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270000</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dirty="0" smtClean="0">
                          <a:effectLst/>
                          <a:latin typeface="+mj-lt"/>
                        </a:rPr>
                        <a:t>Level</a:t>
                      </a:r>
                      <a:r>
                        <a:rPr lang="en-US" sz="1800" u="none" strike="noStrike" kern="1200" dirty="0" smtClean="0">
                          <a:solidFill>
                            <a:schemeClr val="dk1"/>
                          </a:solidFill>
                          <a:effectLst/>
                          <a:latin typeface="+mn-lt"/>
                          <a:ea typeface="+mn-ea"/>
                          <a:cs typeface="+mn-cs"/>
                        </a:rPr>
                        <a:t> A</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4"/>
                  </a:ext>
                </a:extLst>
              </a:tr>
              <a:tr h="190500">
                <a:tc>
                  <a:txBody>
                    <a:bodyPr/>
                    <a:lstStyle/>
                    <a:p>
                      <a:pPr algn="r" fontAlgn="ctr"/>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26</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380000</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dirty="0" smtClean="0">
                          <a:effectLst/>
                          <a:latin typeface="+mj-lt"/>
                        </a:rPr>
                        <a:t>Level</a:t>
                      </a:r>
                      <a:r>
                        <a:rPr lang="en-US" sz="1800" u="none" strike="noStrike" kern="1200" dirty="0" smtClean="0">
                          <a:solidFill>
                            <a:schemeClr val="dk1"/>
                          </a:solidFill>
                          <a:effectLst/>
                          <a:latin typeface="+mn-lt"/>
                          <a:ea typeface="+mn-ea"/>
                          <a:cs typeface="+mn-cs"/>
                        </a:rPr>
                        <a:t> A</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5"/>
                  </a:ext>
                </a:extLst>
              </a:tr>
              <a:tr h="190500">
                <a:tc>
                  <a:txBody>
                    <a:bodyPr/>
                    <a:lstStyle/>
                    <a:p>
                      <a:pPr algn="r" fontAlgn="ctr"/>
                      <a:r>
                        <a:rPr lang="en-US" sz="1800" u="none" strike="noStrike">
                          <a:effectLst/>
                          <a:latin typeface="+mj-lt"/>
                        </a:rPr>
                        <a:t>6</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21</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320000</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dirty="0" smtClean="0">
                          <a:effectLst/>
                          <a:latin typeface="+mj-lt"/>
                        </a:rPr>
                        <a:t>Level</a:t>
                      </a:r>
                      <a:r>
                        <a:rPr lang="en-US" sz="1800" u="none" strike="noStrike" kern="1200" dirty="0" smtClean="0">
                          <a:solidFill>
                            <a:schemeClr val="dk1"/>
                          </a:solidFill>
                          <a:effectLst/>
                          <a:latin typeface="+mn-lt"/>
                          <a:ea typeface="+mn-ea"/>
                          <a:cs typeface="+mn-cs"/>
                        </a:rPr>
                        <a:t> A</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51878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Visualizing the data</a:t>
            </a:r>
            <a:endParaRPr lang="en-US" sz="32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743200" y="1143000"/>
            <a:ext cx="6172200" cy="4191000"/>
          </a:xfrm>
          <a:prstGeom prst="rect">
            <a:avLst/>
          </a:prstGeom>
        </p:spPr>
      </p:pic>
      <p:sp>
        <p:nvSpPr>
          <p:cNvPr id="6" name="TextBox 5"/>
          <p:cNvSpPr txBox="1"/>
          <p:nvPr/>
        </p:nvSpPr>
        <p:spPr>
          <a:xfrm>
            <a:off x="3091116" y="5574268"/>
            <a:ext cx="7195885" cy="369332"/>
          </a:xfrm>
          <a:prstGeom prst="rect">
            <a:avLst/>
          </a:prstGeom>
          <a:noFill/>
        </p:spPr>
        <p:txBody>
          <a:bodyPr wrap="square" rtlCol="0">
            <a:spAutoFit/>
          </a:bodyPr>
          <a:lstStyle/>
          <a:p>
            <a:pPr algn="just"/>
            <a:r>
              <a:rPr lang="en-US" dirty="0"/>
              <a:t>Salary scale is higher than Age scale</a:t>
            </a:r>
          </a:p>
        </p:txBody>
      </p:sp>
      <p:sp>
        <p:nvSpPr>
          <p:cNvPr id="7" name="TextBox 6"/>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4735557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Distance calculations</a:t>
            </a:r>
            <a:endParaRPr lang="en-US" sz="3200" dirty="0"/>
          </a:p>
        </p:txBody>
      </p:sp>
      <p:pic>
        <p:nvPicPr>
          <p:cNvPr id="8" name="Picture 7" descr="C:\Users\Kumar Vivek\Desktop\a.png"/>
          <p:cNvPicPr/>
          <p:nvPr/>
        </p:nvPicPr>
        <p:blipFill>
          <a:blip r:embed="rId2">
            <a:extLst>
              <a:ext uri="{28A0092B-C50C-407E-A947-70E740481C1C}">
                <a14:useLocalDpi xmlns:a14="http://schemas.microsoft.com/office/drawing/2010/main" val="0"/>
              </a:ext>
            </a:extLst>
          </a:blip>
          <a:srcRect/>
          <a:stretch>
            <a:fillRect/>
          </a:stretch>
        </p:blipFill>
        <p:spPr bwMode="auto">
          <a:xfrm>
            <a:off x="6248401" y="1143000"/>
            <a:ext cx="3819525" cy="3051492"/>
          </a:xfrm>
          <a:prstGeom prst="rect">
            <a:avLst/>
          </a:prstGeom>
          <a:noFill/>
          <a:ln>
            <a:noFill/>
          </a:ln>
        </p:spPr>
      </p:pic>
      <mc:AlternateContent xmlns:mc="http://schemas.openxmlformats.org/markup-compatibility/2006" xmlns:a14="http://schemas.microsoft.com/office/drawing/2010/main">
        <mc:Choice Requires="a14">
          <p:sp>
            <p:nvSpPr>
              <p:cNvPr id="2" name="TextBox 1"/>
              <p:cNvSpPr txBox="1"/>
              <p:nvPr/>
            </p:nvSpPr>
            <p:spPr>
              <a:xfrm>
                <a:off x="2057400" y="1404878"/>
                <a:ext cx="3886200" cy="2862322"/>
              </a:xfrm>
              <a:prstGeom prst="rect">
                <a:avLst/>
              </a:prstGeom>
              <a:noFill/>
            </p:spPr>
            <p:txBody>
              <a:bodyPr wrap="square" rtlCol="0">
                <a:spAutoFit/>
              </a:bodyPr>
              <a:lstStyle/>
              <a:p>
                <a:pPr algn="just"/>
                <a:r>
                  <a:rPr lang="en-US" dirty="0"/>
                  <a:t>Now, let us try to understand how distance is used given </a:t>
                </a:r>
                <a14:m>
                  <m:oMath xmlns:m="http://schemas.openxmlformats.org/officeDocument/2006/math">
                    <m:r>
                      <a:rPr lang="en-US" i="1">
                        <a:latin typeface="Cambria Math"/>
                      </a:rPr>
                      <m:t>𝑘</m:t>
                    </m:r>
                    <m:r>
                      <a:rPr lang="en-US" i="1">
                        <a:latin typeface="Cambria Math"/>
                      </a:rPr>
                      <m:t> = 1</m:t>
                    </m:r>
                  </m:oMath>
                </a14:m>
                <a:r>
                  <a:rPr lang="en-US" dirty="0"/>
                  <a:t>. </a:t>
                </a:r>
              </a:p>
              <a:p>
                <a:pPr algn="just"/>
                <a:endParaRPr lang="en-US" dirty="0"/>
              </a:p>
              <a:p>
                <a:pPr algn="just"/>
                <a:r>
                  <a:rPr lang="en-US" dirty="0"/>
                  <a:t>Consider the encircled data point from the figure. </a:t>
                </a:r>
              </a:p>
              <a:p>
                <a:pPr algn="just"/>
                <a:endParaRPr lang="en-US" dirty="0"/>
              </a:p>
              <a:p>
                <a:pPr algn="just"/>
                <a:r>
                  <a:rPr lang="en-US" dirty="0"/>
                  <a:t>We need to find out its distance from all the data points and observe to which closer level (A or B) data point it belongs to.</a:t>
                </a:r>
              </a:p>
            </p:txBody>
          </p:sp>
        </mc:Choice>
        <mc:Fallback xmlns="">
          <p:sp>
            <p:nvSpPr>
              <p:cNvPr id="2" name="TextBox 1"/>
              <p:cNvSpPr txBox="1">
                <a:spLocks noRot="1" noChangeAspect="1" noMove="1" noResize="1" noEditPoints="1" noAdjustHandles="1" noChangeArrowheads="1" noChangeShapeType="1" noTextEdit="1"/>
              </p:cNvSpPr>
              <p:nvPr/>
            </p:nvSpPr>
            <p:spPr>
              <a:xfrm>
                <a:off x="2057400" y="1404878"/>
                <a:ext cx="3886200" cy="2862322"/>
              </a:xfrm>
              <a:prstGeom prst="rect">
                <a:avLst/>
              </a:prstGeom>
              <a:blipFill>
                <a:blip r:embed="rId3"/>
                <a:stretch>
                  <a:fillRect l="-1413" t="-1064" r="-1256" b="-2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133600" y="4468429"/>
                <a:ext cx="8001000" cy="923330"/>
              </a:xfrm>
              <a:prstGeom prst="rect">
                <a:avLst/>
              </a:prstGeom>
              <a:noFill/>
            </p:spPr>
            <p:txBody>
              <a:bodyPr wrap="square" rtlCol="0">
                <a:spAutoFit/>
              </a:bodyPr>
              <a:lstStyle/>
              <a:p>
                <a:r>
                  <a:rPr lang="en-US" dirty="0"/>
                  <a:t>To recall what a Euclidean distance is, consider two coordinate points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1</m:t>
                            </m:r>
                          </m:sub>
                        </m:sSub>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1</m:t>
                            </m:r>
                          </m:sub>
                        </m:sSub>
                      </m:e>
                    </m:d>
                  </m:oMath>
                </a14:m>
                <a:r>
                  <a:rPr lang="en-US" dirty="0"/>
                  <a:t> and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2</m:t>
                            </m:r>
                          </m:sub>
                        </m:sSub>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2</m:t>
                            </m:r>
                          </m:sub>
                        </m:sSub>
                      </m:e>
                    </m:d>
                  </m:oMath>
                </a14:m>
                <a:r>
                  <a:rPr lang="en-US" dirty="0"/>
                  <a:t> then,</a:t>
                </a: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133600" y="4468429"/>
                <a:ext cx="8001000" cy="923330"/>
              </a:xfrm>
              <a:prstGeom prst="rect">
                <a:avLst/>
              </a:prstGeom>
              <a:blipFill>
                <a:blip r:embed="rId4"/>
                <a:stretch>
                  <a:fillRect l="-609" t="-3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52800" y="5334000"/>
                <a:ext cx="5410200" cy="4277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a:rPr>
                        <m:t>𝐸𝑢𝑐𝑙𝑖𝑑𝑒𝑎𝑛</m:t>
                      </m:r>
                      <m:r>
                        <a:rPr lang="en-US" i="1">
                          <a:latin typeface="Cambria Math"/>
                        </a:rPr>
                        <m:t> </m:t>
                      </m:r>
                      <m:r>
                        <a:rPr lang="en-US" i="1">
                          <a:latin typeface="Cambria Math"/>
                        </a:rPr>
                        <m:t>𝑑𝑖𝑠𝑡𝑎𝑛𝑐𝑒</m:t>
                      </m:r>
                      <m:r>
                        <a:rPr lang="en-US" i="1">
                          <a:latin typeface="Cambria Math"/>
                        </a:rPr>
                        <m:t> = </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2</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1</m:t>
                                  </m:r>
                                </m:sub>
                              </m:sSub>
                              <m:r>
                                <a:rPr lang="en-US" i="1">
                                  <a:latin typeface="Cambria Math"/>
                                </a:rPr>
                                <m:t>)</m:t>
                              </m:r>
                            </m:e>
                            <m:sup>
                              <m:r>
                                <a:rPr lang="en-US" i="1">
                                  <a:latin typeface="Cambria Math"/>
                                </a:rPr>
                                <m:t>2</m:t>
                              </m:r>
                            </m:sup>
                          </m:sSup>
                          <m:r>
                            <a:rPr lang="en-US" i="1">
                              <a:latin typeface="Cambria Math"/>
                            </a:rPr>
                            <m:t>+</m:t>
                          </m:r>
                          <m:sSup>
                            <m:sSupPr>
                              <m:ctrlPr>
                                <a:rPr lang="en-US" i="1">
                                  <a:latin typeface="Cambria Math" panose="02040503050406030204" pitchFamily="18" charset="0"/>
                                </a:rPr>
                              </m:ctrlPr>
                            </m:sSupPr>
                            <m:e>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2</m:t>
                                  </m:r>
                                </m:sub>
                              </m:sSub>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1</m:t>
                                  </m:r>
                                </m:sub>
                              </m:sSub>
                              <m:r>
                                <a:rPr lang="en-US" i="1">
                                  <a:latin typeface="Cambria Math"/>
                                </a:rPr>
                                <m:t>)</m:t>
                              </m:r>
                            </m:e>
                            <m:sup>
                              <m:r>
                                <a:rPr lang="en-US" i="1">
                                  <a:latin typeface="Cambria Math"/>
                                </a:rPr>
                                <m:t>2</m:t>
                              </m:r>
                            </m:sup>
                          </m:sSup>
                        </m:e>
                      </m:ra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52800" y="5334000"/>
                <a:ext cx="5410200" cy="427746"/>
              </a:xfrm>
              <a:prstGeom prst="rect">
                <a:avLst/>
              </a:prstGeom>
              <a:blipFill>
                <a:blip r:embed="rId5"/>
                <a:stretch>
                  <a:fillRect b="-11429"/>
                </a:stretch>
              </a:blipFill>
            </p:spPr>
            <p:txBody>
              <a:bodyPr/>
              <a:lstStyle/>
              <a:p>
                <a:r>
                  <a:rPr lang="en-US">
                    <a:noFill/>
                  </a:rPr>
                  <a:t> </a:t>
                </a:r>
              </a:p>
            </p:txBody>
          </p:sp>
        </mc:Fallback>
      </mc:AlternateContent>
    </p:spTree>
    <p:extLst>
      <p:ext uri="{BB962C8B-B14F-4D97-AF65-F5344CB8AC3E}">
        <p14:creationId xmlns:p14="http://schemas.microsoft.com/office/powerpoint/2010/main" val="98886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Normalization of scales</a:t>
            </a:r>
            <a:endParaRPr lang="en-US" sz="3200" dirty="0"/>
          </a:p>
        </p:txBody>
      </p:sp>
      <mc:AlternateContent xmlns:mc="http://schemas.openxmlformats.org/markup-compatibility/2006" xmlns:a14="http://schemas.microsoft.com/office/drawing/2010/main">
        <mc:Choice Requires="a14">
          <p:sp>
            <p:nvSpPr>
              <p:cNvPr id="2" name="TextBox 1"/>
              <p:cNvSpPr txBox="1"/>
              <p:nvPr/>
            </p:nvSpPr>
            <p:spPr>
              <a:xfrm>
                <a:off x="2057400" y="1404878"/>
                <a:ext cx="8077200" cy="2608086"/>
              </a:xfrm>
              <a:prstGeom prst="rect">
                <a:avLst/>
              </a:prstGeom>
              <a:noFill/>
            </p:spPr>
            <p:txBody>
              <a:bodyPr wrap="square" rtlCol="0">
                <a:spAutoFit/>
              </a:bodyPr>
              <a:lstStyle/>
              <a:p>
                <a:pPr algn="just"/>
                <a:r>
                  <a:rPr lang="en-US" dirty="0"/>
                  <a:t>As observed during visualization that both predictors scale differ. </a:t>
                </a:r>
              </a:p>
              <a:p>
                <a:pPr algn="just"/>
                <a:endParaRPr lang="en-US" dirty="0"/>
              </a:p>
              <a:p>
                <a:pPr algn="just"/>
                <a:r>
                  <a:rPr lang="en-US" dirty="0"/>
                  <a:t>We can use min-max normalization which results into a range </a:t>
                </a:r>
                <a14:m>
                  <m:oMath xmlns:m="http://schemas.openxmlformats.org/officeDocument/2006/math">
                    <m:r>
                      <a:rPr lang="en-US" i="1" dirty="0">
                        <a:latin typeface="Cambria Math"/>
                      </a:rPr>
                      <m:t>[0, 1]</m:t>
                    </m:r>
                  </m:oMath>
                </a14:m>
                <a:r>
                  <a:rPr lang="en-US" dirty="0"/>
                  <a:t>.</a:t>
                </a:r>
              </a:p>
              <a:p>
                <a:pPr algn="just"/>
                <a:endParaRPr lang="en-US" dirty="0"/>
              </a:p>
              <a:p>
                <a:pPr algn="just"/>
                <a14:m>
                  <m:oMathPara xmlns:m="http://schemas.openxmlformats.org/officeDocument/2006/math">
                    <m:oMathParaPr>
                      <m:jc m:val="centerGroup"/>
                    </m:oMathParaPr>
                    <m:oMath xmlns:m="http://schemas.openxmlformats.org/officeDocument/2006/math">
                      <m:r>
                        <m:rPr>
                          <m:sty m:val="p"/>
                        </m:rPr>
                        <a:rPr lang="en-US" i="1" dirty="0">
                          <a:latin typeface="Cambria Math"/>
                        </a:rPr>
                        <m:t>min</m:t>
                      </m:r>
                      <m:r>
                        <a:rPr lang="en-US" i="1" dirty="0">
                          <a:latin typeface="Cambria Math"/>
                        </a:rPr>
                        <m:t>−</m:t>
                      </m:r>
                      <m:func>
                        <m:funcPr>
                          <m:ctrlPr>
                            <a:rPr lang="en-US" i="1" dirty="0">
                              <a:latin typeface="Cambria Math" panose="02040503050406030204" pitchFamily="18" charset="0"/>
                            </a:rPr>
                          </m:ctrlPr>
                        </m:funcPr>
                        <m:fName>
                          <m:r>
                            <m:rPr>
                              <m:sty m:val="p"/>
                            </m:rPr>
                            <a:rPr lang="en-US" dirty="0">
                              <a:latin typeface="Cambria Math"/>
                            </a:rPr>
                            <m:t>max</m:t>
                          </m:r>
                        </m:fName>
                        <m:e>
                          <m:r>
                            <a:rPr lang="en-US" i="1" dirty="0">
                              <a:latin typeface="Cambria Math"/>
                            </a:rPr>
                            <m:t>𝑛𝑜𝑟𝑚𝑎𝑙𝑖𝑧𝑎𝑡𝑖𝑜𝑛</m:t>
                          </m:r>
                        </m:e>
                      </m:func>
                      <m:r>
                        <a:rPr lang="en-US" i="1" dirty="0">
                          <a:latin typeface="Cambria Math"/>
                        </a:rPr>
                        <m:t>= </m:t>
                      </m:r>
                      <m:f>
                        <m:fPr>
                          <m:ctrlPr>
                            <a:rPr lang="en-US" i="1" dirty="0">
                              <a:latin typeface="Cambria Math" panose="02040503050406030204" pitchFamily="18" charset="0"/>
                            </a:rPr>
                          </m:ctrlPr>
                        </m:fPr>
                        <m:num>
                          <m:r>
                            <a:rPr lang="en-US" i="1" dirty="0">
                              <a:latin typeface="Cambria Math"/>
                            </a:rPr>
                            <m:t>𝑥</m:t>
                          </m:r>
                          <m:r>
                            <a:rPr lang="en-US" i="1" dirty="0">
                              <a:latin typeface="Cambria Math"/>
                            </a:rPr>
                            <m:t>−</m:t>
                          </m:r>
                          <m:r>
                            <m:rPr>
                              <m:sty m:val="p"/>
                            </m:rPr>
                            <a:rPr lang="en-US" dirty="0">
                              <a:latin typeface="Cambria Math"/>
                            </a:rPr>
                            <m:t>min</m:t>
                          </m:r>
                          <m:r>
                            <a:rPr lang="en-US" i="1" dirty="0">
                              <a:latin typeface="Cambria Math"/>
                            </a:rPr>
                            <m:t>⁡(</m:t>
                          </m:r>
                          <m:r>
                            <a:rPr lang="en-US" i="1" dirty="0">
                              <a:latin typeface="Cambria Math"/>
                            </a:rPr>
                            <m:t>𝑥</m:t>
                          </m:r>
                          <m:r>
                            <a:rPr lang="en-US" i="1" dirty="0">
                              <a:latin typeface="Cambria Math"/>
                            </a:rPr>
                            <m:t>)</m:t>
                          </m:r>
                        </m:num>
                        <m:den>
                          <m:func>
                            <m:funcPr>
                              <m:ctrlPr>
                                <a:rPr lang="en-US" i="1" dirty="0">
                                  <a:latin typeface="Cambria Math" panose="02040503050406030204" pitchFamily="18" charset="0"/>
                                </a:rPr>
                              </m:ctrlPr>
                            </m:funcPr>
                            <m:fName>
                              <m:r>
                                <m:rPr>
                                  <m:sty m:val="p"/>
                                </m:rPr>
                                <a:rPr lang="en-US" dirty="0">
                                  <a:latin typeface="Cambria Math"/>
                                </a:rPr>
                                <m:t>max</m:t>
                              </m:r>
                            </m:fName>
                            <m:e>
                              <m:d>
                                <m:dPr>
                                  <m:ctrlPr>
                                    <a:rPr lang="en-US" i="1" dirty="0">
                                      <a:latin typeface="Cambria Math" panose="02040503050406030204" pitchFamily="18" charset="0"/>
                                    </a:rPr>
                                  </m:ctrlPr>
                                </m:dPr>
                                <m:e>
                                  <m:r>
                                    <a:rPr lang="en-US" i="1" dirty="0">
                                      <a:latin typeface="Cambria Math"/>
                                    </a:rPr>
                                    <m:t>𝑥</m:t>
                                  </m:r>
                                </m:e>
                              </m:d>
                            </m:e>
                          </m:func>
                          <m:r>
                            <a:rPr lang="en-US" i="1" dirty="0">
                              <a:latin typeface="Cambria Math"/>
                            </a:rPr>
                            <m:t>−</m:t>
                          </m:r>
                          <m:r>
                            <m:rPr>
                              <m:sty m:val="p"/>
                            </m:rPr>
                            <a:rPr lang="en-US" dirty="0">
                              <a:latin typeface="Cambria Math"/>
                            </a:rPr>
                            <m:t>min</m:t>
                          </m:r>
                          <m:r>
                            <a:rPr lang="en-US" i="1" dirty="0">
                              <a:latin typeface="Cambria Math"/>
                            </a:rPr>
                            <m:t>⁡(</m:t>
                          </m:r>
                          <m:r>
                            <a:rPr lang="en-US" i="1" dirty="0">
                              <a:latin typeface="Cambria Math"/>
                            </a:rPr>
                            <m:t>𝑥</m:t>
                          </m:r>
                          <m:r>
                            <a:rPr lang="en-US" i="1" dirty="0">
                              <a:latin typeface="Cambria Math"/>
                            </a:rPr>
                            <m:t>)</m:t>
                          </m:r>
                        </m:den>
                      </m:f>
                    </m:oMath>
                  </m:oMathPara>
                </a14:m>
                <a:endParaRPr lang="en-US" dirty="0"/>
              </a:p>
              <a:p>
                <a:pPr algn="just"/>
                <a:endParaRPr lang="en-US" dirty="0"/>
              </a:p>
              <a:p>
                <a:pPr algn="just"/>
                <a:r>
                  <a:rPr lang="en-US" dirty="0"/>
                  <a:t>Let us try to compare the Euclidean distance (ED) of chosen encircled data from few data points with and without normalization.</a:t>
                </a:r>
              </a:p>
            </p:txBody>
          </p:sp>
        </mc:Choice>
        <mc:Fallback xmlns="">
          <p:sp>
            <p:nvSpPr>
              <p:cNvPr id="2" name="TextBox 1"/>
              <p:cNvSpPr txBox="1">
                <a:spLocks noRot="1" noChangeAspect="1" noMove="1" noResize="1" noEditPoints="1" noAdjustHandles="1" noChangeArrowheads="1" noChangeShapeType="1" noTextEdit="1"/>
              </p:cNvSpPr>
              <p:nvPr/>
            </p:nvSpPr>
            <p:spPr>
              <a:xfrm>
                <a:off x="2057400" y="1404878"/>
                <a:ext cx="8077200" cy="2608086"/>
              </a:xfrm>
              <a:prstGeom prst="rect">
                <a:avLst/>
              </a:prstGeom>
              <a:blipFill>
                <a:blip r:embed="rId2"/>
                <a:stretch>
                  <a:fillRect l="-679" t="-1168" r="-604" b="-2804"/>
                </a:stretch>
              </a:blipFill>
            </p:spPr>
            <p:txBody>
              <a:bodyPr/>
              <a:lstStyle/>
              <a:p>
                <a:r>
                  <a:rPr lang="en-US">
                    <a:noFill/>
                  </a:rPr>
                  <a:t> </a:t>
                </a:r>
              </a:p>
            </p:txBody>
          </p:sp>
        </mc:Fallback>
      </mc:AlternateContent>
      <p:graphicFrame>
        <p:nvGraphicFramePr>
          <p:cNvPr id="5" name="Table 4"/>
          <p:cNvGraphicFramePr>
            <a:graphicFrameLocks noGrp="1"/>
          </p:cNvGraphicFramePr>
          <p:nvPr>
            <p:extLst/>
          </p:nvPr>
        </p:nvGraphicFramePr>
        <p:xfrm>
          <a:off x="1981200" y="4191000"/>
          <a:ext cx="8229600" cy="2231136"/>
        </p:xfrm>
        <a:graphic>
          <a:graphicData uri="http://schemas.openxmlformats.org/drawingml/2006/table">
            <a:tbl>
              <a:tblPr firstRow="1" firstCol="1" bandRow="1">
                <a:tableStyleId>{5C22544A-7EE6-4342-B048-85BDC9FD1C3A}</a:tableStyleId>
              </a:tblPr>
              <a:tblGrid>
                <a:gridCol w="1948769">
                  <a:extLst>
                    <a:ext uri="{9D8B030D-6E8A-4147-A177-3AD203B41FA5}">
                      <a16:colId xmlns:a16="http://schemas.microsoft.com/office/drawing/2014/main" val="20000"/>
                    </a:ext>
                  </a:extLst>
                </a:gridCol>
                <a:gridCol w="1779240">
                  <a:extLst>
                    <a:ext uri="{9D8B030D-6E8A-4147-A177-3AD203B41FA5}">
                      <a16:colId xmlns:a16="http://schemas.microsoft.com/office/drawing/2014/main" val="20001"/>
                    </a:ext>
                  </a:extLst>
                </a:gridCol>
                <a:gridCol w="4501591">
                  <a:extLst>
                    <a:ext uri="{9D8B030D-6E8A-4147-A177-3AD203B41FA5}">
                      <a16:colId xmlns:a16="http://schemas.microsoft.com/office/drawing/2014/main" val="20002"/>
                    </a:ext>
                  </a:extLst>
                </a:gridCol>
              </a:tblGrid>
              <a:tr h="0">
                <a:tc>
                  <a:txBody>
                    <a:bodyPr/>
                    <a:lstStyle/>
                    <a:p>
                      <a:pPr marL="0" marR="0" algn="ctr">
                        <a:lnSpc>
                          <a:spcPct val="115000"/>
                        </a:lnSpc>
                        <a:spcBef>
                          <a:spcPts val="0"/>
                        </a:spcBef>
                        <a:spcAft>
                          <a:spcPts val="0"/>
                        </a:spcAft>
                      </a:pPr>
                      <a:r>
                        <a:rPr lang="en-US" sz="1600" b="0" dirty="0">
                          <a:solidFill>
                            <a:schemeClr val="tx1"/>
                          </a:solidFill>
                          <a:effectLst/>
                        </a:rPr>
                        <a:t>Un-normalized data</a:t>
                      </a:r>
                      <a:endParaRPr lang="en-US" sz="1600" b="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0" dirty="0">
                          <a:solidFill>
                            <a:schemeClr val="tx1"/>
                          </a:solidFill>
                          <a:effectLst/>
                        </a:rPr>
                        <a:t>Normalized data</a:t>
                      </a:r>
                      <a:endParaRPr lang="en-US" sz="1600" b="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0" dirty="0">
                          <a:solidFill>
                            <a:schemeClr val="tx1"/>
                          </a:solidFill>
                          <a:effectLst/>
                        </a:rPr>
                        <a:t>Comment</a:t>
                      </a:r>
                      <a:endParaRPr lang="en-US" sz="1600" b="0" dirty="0">
                        <a:solidFill>
                          <a:schemeClr val="tx1"/>
                        </a:solidFill>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r>
                        <a:rPr lang="en-US" sz="1600" b="0" dirty="0">
                          <a:solidFill>
                            <a:schemeClr val="tx1"/>
                          </a:solidFill>
                          <a:effectLst/>
                        </a:rPr>
                        <a:t>[1] "ED = 48500"</a:t>
                      </a:r>
                      <a:endParaRPr lang="en-US" sz="1600" b="0" dirty="0">
                        <a:solidFill>
                          <a:schemeClr val="tx1"/>
                        </a:solidFill>
                        <a:effectLst/>
                        <a:latin typeface="Calibri"/>
                      </a:endParaRPr>
                    </a:p>
                  </a:txBody>
                  <a:tcPr marL="68580" marR="68580" marT="0" marB="0">
                    <a:solidFill>
                      <a:schemeClr val="accent1">
                        <a:lumMod val="20000"/>
                        <a:lumOff val="80000"/>
                      </a:schemeClr>
                    </a:solidFill>
                  </a:tcPr>
                </a:tc>
                <a:tc>
                  <a:txBody>
                    <a:bodyPr/>
                    <a:lstStyle/>
                    <a:p>
                      <a:r>
                        <a:rPr lang="en-US" sz="1600">
                          <a:effectLst/>
                        </a:rPr>
                        <a:t>[1] "ED = 0.22"</a:t>
                      </a:r>
                      <a:endParaRPr lang="en-US" sz="1600">
                        <a:effectLst/>
                        <a:latin typeface="Calibri"/>
                      </a:endParaRPr>
                    </a:p>
                  </a:txBody>
                  <a:tcPr marL="68580" marR="68580" marT="0" marB="0"/>
                </a:tc>
                <a:tc>
                  <a:txBody>
                    <a:bodyPr/>
                    <a:lstStyle/>
                    <a:p>
                      <a:r>
                        <a:rPr lang="en-US" sz="1600">
                          <a:effectLst/>
                        </a:rPr>
                        <a:t> </a:t>
                      </a:r>
                      <a:endParaRPr lang="en-US" sz="1600">
                        <a:effectLst/>
                        <a:latin typeface="Calibri"/>
                      </a:endParaRPr>
                    </a:p>
                  </a:txBody>
                  <a:tcPr marL="68580" marR="68580" marT="0" marB="0"/>
                </a:tc>
                <a:extLst>
                  <a:ext uri="{0D108BD9-81ED-4DB2-BD59-A6C34878D82A}">
                    <a16:rowId xmlns:a16="http://schemas.microsoft.com/office/drawing/2014/main" val="10001"/>
                  </a:ext>
                </a:extLst>
              </a:tr>
              <a:tr h="0">
                <a:tc>
                  <a:txBody>
                    <a:bodyPr/>
                    <a:lstStyle/>
                    <a:p>
                      <a:r>
                        <a:rPr lang="en-US" sz="1600" b="0" dirty="0">
                          <a:solidFill>
                            <a:schemeClr val="tx1"/>
                          </a:solidFill>
                          <a:effectLst/>
                        </a:rPr>
                        <a:t>[1] "ED = 101500"</a:t>
                      </a:r>
                      <a:endParaRPr lang="en-US" sz="1600" b="0" dirty="0">
                        <a:solidFill>
                          <a:schemeClr val="tx1"/>
                        </a:solidFill>
                        <a:effectLst/>
                        <a:latin typeface="Calibri"/>
                      </a:endParaRPr>
                    </a:p>
                  </a:txBody>
                  <a:tcPr marL="68580" marR="68580" marT="0" marB="0">
                    <a:solidFill>
                      <a:schemeClr val="accent1">
                        <a:lumMod val="20000"/>
                        <a:lumOff val="80000"/>
                      </a:schemeClr>
                    </a:solidFill>
                  </a:tcPr>
                </a:tc>
                <a:tc>
                  <a:txBody>
                    <a:bodyPr/>
                    <a:lstStyle/>
                    <a:p>
                      <a:r>
                        <a:rPr lang="en-US" sz="1600" dirty="0">
                          <a:effectLst/>
                        </a:rPr>
                        <a:t>[1] "ED = 0.54"</a:t>
                      </a:r>
                      <a:endParaRPr lang="en-US" sz="1600" dirty="0">
                        <a:effectLst/>
                        <a:latin typeface="Calibri"/>
                      </a:endParaRPr>
                    </a:p>
                  </a:txBody>
                  <a:tcPr marL="68580" marR="68580" marT="0" marB="0"/>
                </a:tc>
                <a:tc>
                  <a:txBody>
                    <a:bodyPr/>
                    <a:lstStyle/>
                    <a:p>
                      <a:r>
                        <a:rPr lang="en-US" sz="1600">
                          <a:effectLst/>
                        </a:rPr>
                        <a:t> </a:t>
                      </a:r>
                      <a:endParaRPr lang="en-US" sz="1600">
                        <a:effectLst/>
                        <a:latin typeface="Calibri"/>
                      </a:endParaRPr>
                    </a:p>
                  </a:txBody>
                  <a:tcPr marL="68580" marR="68580" marT="0" marB="0"/>
                </a:tc>
                <a:extLst>
                  <a:ext uri="{0D108BD9-81ED-4DB2-BD59-A6C34878D82A}">
                    <a16:rowId xmlns:a16="http://schemas.microsoft.com/office/drawing/2014/main" val="10002"/>
                  </a:ext>
                </a:extLst>
              </a:tr>
              <a:tr h="0">
                <a:tc>
                  <a:txBody>
                    <a:bodyPr/>
                    <a:lstStyle/>
                    <a:p>
                      <a:r>
                        <a:rPr lang="en-US" sz="1600" b="0" dirty="0">
                          <a:solidFill>
                            <a:schemeClr val="tx1"/>
                          </a:solidFill>
                          <a:effectLst/>
                        </a:rPr>
                        <a:t>[1] "ED = 1500.01"</a:t>
                      </a:r>
                      <a:endParaRPr lang="en-US" sz="1600" b="0" dirty="0">
                        <a:solidFill>
                          <a:schemeClr val="tx1"/>
                        </a:solidFill>
                        <a:effectLst/>
                        <a:latin typeface="Calibri"/>
                      </a:endParaRPr>
                    </a:p>
                  </a:txBody>
                  <a:tcPr marL="68580" marR="68580" marT="0" marB="0">
                    <a:solidFill>
                      <a:schemeClr val="accent1">
                        <a:lumMod val="20000"/>
                        <a:lumOff val="80000"/>
                      </a:schemeClr>
                    </a:solidFill>
                  </a:tcPr>
                </a:tc>
                <a:tc>
                  <a:txBody>
                    <a:bodyPr/>
                    <a:lstStyle/>
                    <a:p>
                      <a:r>
                        <a:rPr lang="en-US" sz="1600">
                          <a:effectLst/>
                        </a:rPr>
                        <a:t>[1] "ED = 0.18"</a:t>
                      </a:r>
                      <a:endParaRPr lang="en-US" sz="1600">
                        <a:effectLst/>
                        <a:latin typeface="Calibri"/>
                      </a:endParaRPr>
                    </a:p>
                  </a:txBody>
                  <a:tcPr marL="68580" marR="68580" marT="0" marB="0"/>
                </a:tc>
                <a:tc>
                  <a:txBody>
                    <a:bodyPr/>
                    <a:lstStyle/>
                    <a:p>
                      <a:r>
                        <a:rPr lang="en-US" sz="1600">
                          <a:effectLst/>
                        </a:rPr>
                        <a:t>Both values show this is closest</a:t>
                      </a:r>
                      <a:endParaRPr lang="en-US" sz="1600">
                        <a:effectLst/>
                        <a:latin typeface="Calibri"/>
                      </a:endParaRPr>
                    </a:p>
                  </a:txBody>
                  <a:tcPr marL="68580" marR="68580" marT="0" marB="0"/>
                </a:tc>
                <a:extLst>
                  <a:ext uri="{0D108BD9-81ED-4DB2-BD59-A6C34878D82A}">
                    <a16:rowId xmlns:a16="http://schemas.microsoft.com/office/drawing/2014/main" val="10003"/>
                  </a:ext>
                </a:extLst>
              </a:tr>
              <a:tr h="0">
                <a:tc>
                  <a:txBody>
                    <a:bodyPr/>
                    <a:lstStyle/>
                    <a:p>
                      <a:r>
                        <a:rPr lang="en-US" sz="1600" b="0" dirty="0">
                          <a:solidFill>
                            <a:schemeClr val="tx1"/>
                          </a:solidFill>
                          <a:effectLst/>
                        </a:rPr>
                        <a:t>[1] "ED = 28500"</a:t>
                      </a:r>
                      <a:endParaRPr lang="en-US" sz="1600" b="0" dirty="0">
                        <a:solidFill>
                          <a:schemeClr val="tx1"/>
                        </a:solidFill>
                        <a:effectLst/>
                        <a:latin typeface="Calibri"/>
                      </a:endParaRPr>
                    </a:p>
                  </a:txBody>
                  <a:tcPr marL="68580" marR="68580" marT="0" marB="0">
                    <a:solidFill>
                      <a:schemeClr val="accent1">
                        <a:lumMod val="20000"/>
                        <a:lumOff val="80000"/>
                      </a:schemeClr>
                    </a:solidFill>
                  </a:tcPr>
                </a:tc>
                <a:tc>
                  <a:txBody>
                    <a:bodyPr/>
                    <a:lstStyle/>
                    <a:p>
                      <a:r>
                        <a:rPr lang="en-US" sz="1600">
                          <a:effectLst/>
                        </a:rPr>
                        <a:t>[1] "ED = 0.2"</a:t>
                      </a:r>
                      <a:endParaRPr lang="en-US" sz="1600">
                        <a:effectLst/>
                        <a:latin typeface="Calibri"/>
                      </a:endParaRPr>
                    </a:p>
                  </a:txBody>
                  <a:tcPr marL="68580" marR="68580" marT="0" marB="0"/>
                </a:tc>
                <a:tc>
                  <a:txBody>
                    <a:bodyPr/>
                    <a:lstStyle/>
                    <a:p>
                      <a:r>
                        <a:rPr lang="en-US" sz="1600">
                          <a:effectLst/>
                        </a:rPr>
                        <a:t>Norm. value shows it is second closest whereas Un-norm value conflict with this result. This shows why norm. is necessary.</a:t>
                      </a:r>
                      <a:endParaRPr lang="en-US" sz="1600">
                        <a:effectLst/>
                        <a:latin typeface="Calibri"/>
                      </a:endParaRPr>
                    </a:p>
                  </a:txBody>
                  <a:tcPr marL="68580" marR="68580" marT="0" marB="0"/>
                </a:tc>
                <a:extLst>
                  <a:ext uri="{0D108BD9-81ED-4DB2-BD59-A6C34878D82A}">
                    <a16:rowId xmlns:a16="http://schemas.microsoft.com/office/drawing/2014/main" val="10004"/>
                  </a:ext>
                </a:extLst>
              </a:tr>
              <a:tr h="0">
                <a:tc>
                  <a:txBody>
                    <a:bodyPr/>
                    <a:lstStyle/>
                    <a:p>
                      <a:r>
                        <a:rPr lang="en-US" sz="1600" b="0" dirty="0">
                          <a:solidFill>
                            <a:schemeClr val="tx1"/>
                          </a:solidFill>
                          <a:effectLst/>
                        </a:rPr>
                        <a:t>[1] "ED = 81500"</a:t>
                      </a:r>
                      <a:endParaRPr lang="en-US" sz="1600" b="0" dirty="0">
                        <a:solidFill>
                          <a:schemeClr val="tx1"/>
                        </a:solidFill>
                        <a:effectLst/>
                        <a:latin typeface="Calibri"/>
                      </a:endParaRPr>
                    </a:p>
                  </a:txBody>
                  <a:tcPr marL="68580" marR="68580" marT="0" marB="0">
                    <a:solidFill>
                      <a:schemeClr val="accent1">
                        <a:lumMod val="20000"/>
                        <a:lumOff val="80000"/>
                      </a:schemeClr>
                    </a:solidFill>
                  </a:tcPr>
                </a:tc>
                <a:tc>
                  <a:txBody>
                    <a:bodyPr/>
                    <a:lstStyle/>
                    <a:p>
                      <a:r>
                        <a:rPr lang="en-US" sz="1600">
                          <a:effectLst/>
                        </a:rPr>
                        <a:t>[1] "ED = 0.38"</a:t>
                      </a:r>
                      <a:endParaRPr lang="en-US" sz="1600">
                        <a:effectLst/>
                        <a:latin typeface="Calibri"/>
                      </a:endParaRPr>
                    </a:p>
                  </a:txBody>
                  <a:tcPr marL="68580" marR="68580" marT="0" marB="0"/>
                </a:tc>
                <a:tc>
                  <a:txBody>
                    <a:bodyPr/>
                    <a:lstStyle/>
                    <a:p>
                      <a:r>
                        <a:rPr lang="en-US" sz="1600">
                          <a:effectLst/>
                        </a:rPr>
                        <a:t> </a:t>
                      </a:r>
                      <a:endParaRPr lang="en-US" sz="1600">
                        <a:effectLst/>
                        <a:latin typeface="Calibri"/>
                      </a:endParaRPr>
                    </a:p>
                  </a:txBody>
                  <a:tcPr marL="68580" marR="68580" marT="0" marB="0"/>
                </a:tc>
                <a:extLst>
                  <a:ext uri="{0D108BD9-81ED-4DB2-BD59-A6C34878D82A}">
                    <a16:rowId xmlns:a16="http://schemas.microsoft.com/office/drawing/2014/main" val="10005"/>
                  </a:ext>
                </a:extLst>
              </a:tr>
              <a:tr h="0">
                <a:tc>
                  <a:txBody>
                    <a:bodyPr/>
                    <a:lstStyle/>
                    <a:p>
                      <a:r>
                        <a:rPr lang="en-US" sz="1600" b="0" dirty="0">
                          <a:solidFill>
                            <a:schemeClr val="tx1"/>
                          </a:solidFill>
                          <a:effectLst/>
                        </a:rPr>
                        <a:t>[1] "ED = 21500"</a:t>
                      </a:r>
                      <a:endParaRPr lang="en-US" sz="1600" b="0" dirty="0">
                        <a:solidFill>
                          <a:schemeClr val="tx1"/>
                        </a:solidFill>
                        <a:effectLst/>
                        <a:latin typeface="Calibri"/>
                      </a:endParaRPr>
                    </a:p>
                  </a:txBody>
                  <a:tcPr marL="68580" marR="68580" marT="0" marB="0">
                    <a:solidFill>
                      <a:schemeClr val="accent1">
                        <a:lumMod val="20000"/>
                        <a:lumOff val="80000"/>
                      </a:schemeClr>
                    </a:solidFill>
                  </a:tcPr>
                </a:tc>
                <a:tc>
                  <a:txBody>
                    <a:bodyPr/>
                    <a:lstStyle/>
                    <a:p>
                      <a:r>
                        <a:rPr lang="en-US" sz="1600">
                          <a:effectLst/>
                        </a:rPr>
                        <a:t>[1] "ED = 0.26"</a:t>
                      </a:r>
                      <a:endParaRPr lang="en-US" sz="1600">
                        <a:effectLst/>
                        <a:latin typeface="Calibri"/>
                      </a:endParaRPr>
                    </a:p>
                  </a:txBody>
                  <a:tcPr marL="68580" marR="68580" marT="0" marB="0"/>
                </a:tc>
                <a:tc>
                  <a:txBody>
                    <a:bodyPr/>
                    <a:lstStyle/>
                    <a:p>
                      <a:r>
                        <a:rPr lang="en-US" sz="1600" dirty="0">
                          <a:effectLst/>
                        </a:rPr>
                        <a:t> </a:t>
                      </a:r>
                      <a:endParaRPr lang="en-US" sz="1600" dirty="0">
                        <a:effectLst/>
                        <a:latin typeface="Calibri"/>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180082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Verifying structure of the normalized data</a:t>
            </a:r>
            <a:endParaRPr lang="en-US" sz="3200" dirty="0"/>
          </a:p>
        </p:txBody>
      </p:sp>
      <p:pic>
        <p:nvPicPr>
          <p:cNvPr id="15" name="Picture 14" descr="C:\Users\Kumar Vivek\Desktop\a.png"/>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19200"/>
            <a:ext cx="3518306" cy="2740706"/>
          </a:xfrm>
          <a:prstGeom prst="rect">
            <a:avLst/>
          </a:prstGeom>
          <a:noFill/>
          <a:ln>
            <a:noFill/>
          </a:ln>
        </p:spPr>
      </p:pic>
      <p:pic>
        <p:nvPicPr>
          <p:cNvPr id="16" name="Picture 15" descr="C:\Users\Kumar Vivek\Desktop\b.JPG"/>
          <p:cNvPicPr/>
          <p:nvPr/>
        </p:nvPicPr>
        <p:blipFill>
          <a:blip r:embed="rId3">
            <a:extLst>
              <a:ext uri="{28A0092B-C50C-407E-A947-70E740481C1C}">
                <a14:useLocalDpi xmlns:a14="http://schemas.microsoft.com/office/drawing/2010/main" val="0"/>
              </a:ext>
            </a:extLst>
          </a:blip>
          <a:srcRect/>
          <a:stretch>
            <a:fillRect/>
          </a:stretch>
        </p:blipFill>
        <p:spPr bwMode="auto">
          <a:xfrm>
            <a:off x="5995132" y="1219200"/>
            <a:ext cx="3529869" cy="2740706"/>
          </a:xfrm>
          <a:prstGeom prst="rect">
            <a:avLst/>
          </a:prstGeom>
          <a:noFill/>
          <a:ln>
            <a:noFill/>
          </a:ln>
        </p:spPr>
      </p:pic>
      <p:pic>
        <p:nvPicPr>
          <p:cNvPr id="17" name="Picture 16" descr="C:\Users\Kumar Vivek\Desktop\c.JPG"/>
          <p:cNvPicPr/>
          <p:nvPr/>
        </p:nvPicPr>
        <p:blipFill>
          <a:blip r:embed="rId4">
            <a:extLst>
              <a:ext uri="{28A0092B-C50C-407E-A947-70E740481C1C}">
                <a14:useLocalDpi xmlns:a14="http://schemas.microsoft.com/office/drawing/2010/main" val="0"/>
              </a:ext>
            </a:extLst>
          </a:blip>
          <a:srcRect/>
          <a:stretch>
            <a:fillRect/>
          </a:stretch>
        </p:blipFill>
        <p:spPr bwMode="auto">
          <a:xfrm>
            <a:off x="2138045" y="3886200"/>
            <a:ext cx="3507514" cy="2740706"/>
          </a:xfrm>
          <a:prstGeom prst="rect">
            <a:avLst/>
          </a:prstGeom>
          <a:noFill/>
          <a:ln>
            <a:noFill/>
          </a:ln>
        </p:spPr>
      </p:pic>
      <p:pic>
        <p:nvPicPr>
          <p:cNvPr id="18" name="Picture 17" descr="C:\Users\Kumar Vivek\Desktop\d.JPG"/>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886200"/>
            <a:ext cx="3505201" cy="2743200"/>
          </a:xfrm>
          <a:prstGeom prst="rect">
            <a:avLst/>
          </a:prstGeom>
          <a:noFill/>
          <a:ln>
            <a:noFill/>
          </a:ln>
        </p:spPr>
      </p:pic>
    </p:spTree>
    <p:extLst>
      <p:ext uri="{BB962C8B-B14F-4D97-AF65-F5344CB8AC3E}">
        <p14:creationId xmlns:p14="http://schemas.microsoft.com/office/powerpoint/2010/main" val="3053900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Verifying structure of the normalized data</a:t>
            </a:r>
            <a:endParaRPr lang="en-US" sz="3200" dirty="0"/>
          </a:p>
        </p:txBody>
      </p:sp>
      <p:pic>
        <p:nvPicPr>
          <p:cNvPr id="7" name="Picture 6" descr="C:\Users\Kumar Vivek\Desktop\a.png"/>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908465"/>
            <a:ext cx="3886200" cy="3327544"/>
          </a:xfrm>
          <a:prstGeom prst="rect">
            <a:avLst/>
          </a:prstGeom>
          <a:noFill/>
          <a:ln>
            <a:noFill/>
          </a:ln>
        </p:spPr>
      </p:pic>
      <p:pic>
        <p:nvPicPr>
          <p:cNvPr id="8" name="Picture 7" descr="C:\Users\Kumar Vivek\Desktop\b.JPG"/>
          <p:cNvPicPr/>
          <p:nvPr/>
        </p:nvPicPr>
        <p:blipFill>
          <a:blip r:embed="rId3">
            <a:extLst>
              <a:ext uri="{28A0092B-C50C-407E-A947-70E740481C1C}">
                <a14:useLocalDpi xmlns:a14="http://schemas.microsoft.com/office/drawing/2010/main" val="0"/>
              </a:ext>
            </a:extLst>
          </a:blip>
          <a:srcRect/>
          <a:stretch>
            <a:fillRect/>
          </a:stretch>
        </p:blipFill>
        <p:spPr bwMode="auto">
          <a:xfrm>
            <a:off x="6116783" y="1929248"/>
            <a:ext cx="4257675" cy="3328553"/>
          </a:xfrm>
          <a:prstGeom prst="rect">
            <a:avLst/>
          </a:prstGeom>
          <a:noFill/>
          <a:ln>
            <a:noFill/>
          </a:ln>
        </p:spPr>
      </p:pic>
      <p:sp>
        <p:nvSpPr>
          <p:cNvPr id="9" name="TextBox 8"/>
          <p:cNvSpPr txBox="1"/>
          <p:nvPr/>
        </p:nvSpPr>
        <p:spPr>
          <a:xfrm>
            <a:off x="3091116" y="5650468"/>
            <a:ext cx="7195885" cy="369332"/>
          </a:xfrm>
          <a:prstGeom prst="rect">
            <a:avLst/>
          </a:prstGeom>
          <a:noFill/>
        </p:spPr>
        <p:txBody>
          <a:bodyPr wrap="square" rtlCol="0">
            <a:spAutoFit/>
          </a:bodyPr>
          <a:lstStyle/>
          <a:p>
            <a:pPr algn="just"/>
            <a:r>
              <a:rPr lang="en-US" dirty="0"/>
              <a:t>Data structure remains same even after normalization</a:t>
            </a:r>
          </a:p>
        </p:txBody>
      </p:sp>
      <p:sp>
        <p:nvSpPr>
          <p:cNvPr id="10" name="TextBox 9"/>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649792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600201"/>
                <a:ext cx="8229600" cy="1676400"/>
              </a:xfrm>
            </p:spPr>
            <p:txBody>
              <a:bodyPr>
                <a:normAutofit/>
              </a:bodyPr>
              <a:lstStyle/>
              <a:p>
                <a:r>
                  <a:rPr lang="en-US" sz="1800" dirty="0"/>
                  <a:t>Split original data into train and test data.</a:t>
                </a:r>
              </a:p>
              <a:p>
                <a:r>
                  <a:rPr lang="en-US" sz="1800" dirty="0"/>
                  <a:t>Choose value of </a:t>
                </a:r>
                <a14:m>
                  <m:oMath xmlns:m="http://schemas.openxmlformats.org/officeDocument/2006/math">
                    <m:r>
                      <a:rPr lang="en-US" sz="1800" i="1" dirty="0">
                        <a:latin typeface="Cambria Math"/>
                      </a:rPr>
                      <m:t>𝑘</m:t>
                    </m:r>
                  </m:oMath>
                </a14:m>
                <a:r>
                  <a:rPr lang="en-US" sz="1800" dirty="0"/>
                  <a:t> (say </a:t>
                </a:r>
                <a14:m>
                  <m:oMath xmlns:m="http://schemas.openxmlformats.org/officeDocument/2006/math">
                    <m:r>
                      <a:rPr lang="en-US" sz="1800" i="1" dirty="0">
                        <a:latin typeface="Cambria Math"/>
                      </a:rPr>
                      <m:t>𝑘</m:t>
                    </m:r>
                    <m:r>
                      <a:rPr lang="en-US" sz="1800" i="1" dirty="0">
                        <a:latin typeface="Cambria Math"/>
                      </a:rPr>
                      <m:t> = 1</m:t>
                    </m:r>
                  </m:oMath>
                </a14:m>
                <a:r>
                  <a:rPr lang="en-US" sz="1800" dirty="0"/>
                  <a:t>).</a:t>
                </a:r>
              </a:p>
              <a:p>
                <a:r>
                  <a:rPr lang="en-US" sz="1800" dirty="0"/>
                  <a:t>Build </a:t>
                </a:r>
                <a:r>
                  <a:rPr lang="en-US" sz="1800" dirty="0" err="1"/>
                  <a:t>kNN</a:t>
                </a:r>
                <a:r>
                  <a:rPr lang="en-US" sz="1800" dirty="0"/>
                  <a:t> model.</a:t>
                </a:r>
              </a:p>
              <a:p>
                <a:r>
                  <a:rPr lang="en-US" sz="1800" dirty="0"/>
                  <a:t>Find accuracy using confusion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600201"/>
                <a:ext cx="8229600" cy="1676400"/>
              </a:xfrm>
              <a:blipFill>
                <a:blip r:embed="rId2"/>
                <a:stretch>
                  <a:fillRect l="-444" t="-3636"/>
                </a:stretch>
              </a:blipFill>
            </p:spPr>
            <p:txBody>
              <a:bodyPr/>
              <a:lstStyle/>
              <a:p>
                <a:r>
                  <a:rPr lang="en-US">
                    <a:noFill/>
                  </a:rPr>
                  <a:t> </a:t>
                </a:r>
              </a:p>
            </p:txBody>
          </p:sp>
        </mc:Fallback>
      </mc:AlternateContent>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Fitting </a:t>
            </a:r>
            <a:r>
              <a:rPr lang="en-US" sz="3200" b="1" dirty="0" err="1">
                <a:solidFill>
                  <a:schemeClr val="tx2"/>
                </a:solidFill>
              </a:rPr>
              <a:t>kNN</a:t>
            </a:r>
            <a:r>
              <a:rPr lang="en-US" sz="3200" b="1" dirty="0">
                <a:solidFill>
                  <a:schemeClr val="tx2"/>
                </a:solidFill>
              </a:rPr>
              <a:t> model and finding accuracy</a:t>
            </a:r>
            <a:endParaRPr lang="en-US" sz="3200" dirty="0"/>
          </a:p>
        </p:txBody>
      </p:sp>
      <p:graphicFrame>
        <p:nvGraphicFramePr>
          <p:cNvPr id="5" name="Table 4"/>
          <p:cNvGraphicFramePr>
            <a:graphicFrameLocks noGrp="1"/>
          </p:cNvGraphicFramePr>
          <p:nvPr>
            <p:extLst/>
          </p:nvPr>
        </p:nvGraphicFramePr>
        <p:xfrm>
          <a:off x="3200400" y="3200401"/>
          <a:ext cx="5638800" cy="1419225"/>
        </p:xfrm>
        <a:graphic>
          <a:graphicData uri="http://schemas.openxmlformats.org/drawingml/2006/table">
            <a:tbl>
              <a:tblPr>
                <a:tableStyleId>{5C22544A-7EE6-4342-B048-85BDC9FD1C3A}</a:tableStyleId>
              </a:tblPr>
              <a:tblGrid>
                <a:gridCol w="14097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gridCol w="1409700">
                  <a:extLst>
                    <a:ext uri="{9D8B030D-6E8A-4147-A177-3AD203B41FA5}">
                      <a16:colId xmlns:a16="http://schemas.microsoft.com/office/drawing/2014/main" val="20003"/>
                    </a:ext>
                  </a:extLst>
                </a:gridCol>
              </a:tblGrid>
              <a:tr h="190500">
                <a:tc>
                  <a:txBody>
                    <a:bodyPr/>
                    <a:lstStyle/>
                    <a:p>
                      <a:pPr algn="l" fontAlgn="b"/>
                      <a:endParaRPr lang="en-US" sz="1800" b="0" i="0" u="none" strike="noStrike" dirty="0">
                        <a:solidFill>
                          <a:srgbClr val="000000"/>
                        </a:solidFill>
                        <a:effectLst/>
                        <a:latin typeface="+mj-lt"/>
                      </a:endParaRPr>
                    </a:p>
                  </a:txBody>
                  <a:tcPr marL="9525" marR="9525" marT="9525" marB="0" anchor="b">
                    <a:solidFill>
                      <a:schemeClr val="accent1">
                        <a:lumMod val="60000"/>
                        <a:lumOff val="40000"/>
                      </a:schemeClr>
                    </a:solidFill>
                  </a:tcPr>
                </a:tc>
                <a:tc gridSpan="2">
                  <a:txBody>
                    <a:bodyPr/>
                    <a:lstStyle/>
                    <a:p>
                      <a:pPr algn="ctr" fontAlgn="b"/>
                      <a:r>
                        <a:rPr lang="en-US" sz="1800" b="1" u="none" strike="noStrike" dirty="0" smtClean="0">
                          <a:effectLst/>
                          <a:latin typeface="+mj-lt"/>
                        </a:rPr>
                        <a:t>Predicted</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hMerge="1">
                  <a:txBody>
                    <a:bodyPr/>
                    <a:lstStyle/>
                    <a:p>
                      <a:endParaRPr lang="en-US"/>
                    </a:p>
                  </a:txBody>
                  <a:tcPr/>
                </a:tc>
                <a:tc>
                  <a:txBody>
                    <a:bodyPr/>
                    <a:lstStyle/>
                    <a:p>
                      <a:pPr algn="l" fontAlgn="b"/>
                      <a:endParaRPr lang="en-US" sz="1800" b="0" i="0" u="none" strike="noStrike" dirty="0">
                        <a:solidFill>
                          <a:srgbClr val="000000"/>
                        </a:solidFill>
                        <a:effectLst/>
                        <a:latin typeface="+mj-lt"/>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10000"/>
                  </a:ext>
                </a:extLst>
              </a:tr>
              <a:tr h="190500">
                <a:tc>
                  <a:txBody>
                    <a:bodyPr/>
                    <a:lstStyle/>
                    <a:p>
                      <a:pPr algn="l" fontAlgn="ctr"/>
                      <a:r>
                        <a:rPr lang="en-US" sz="1800" b="1" i="0" u="none" strike="noStrike" dirty="0" smtClean="0">
                          <a:solidFill>
                            <a:schemeClr val="dk1"/>
                          </a:solidFill>
                          <a:effectLst/>
                          <a:latin typeface="+mj-lt"/>
                        </a:rPr>
                        <a:t>Actual</a:t>
                      </a:r>
                      <a:endParaRPr lang="en-US" sz="1800" b="1"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l" fontAlgn="ctr"/>
                      <a:r>
                        <a:rPr lang="en-US" sz="1800" u="none" strike="noStrike" dirty="0">
                          <a:effectLst/>
                          <a:latin typeface="+mj-lt"/>
                        </a:rPr>
                        <a:t>Level A</a:t>
                      </a:r>
                      <a:endParaRPr lang="en-US" sz="1800" b="0" i="0" u="none" strike="noStrike" dirty="0">
                        <a:solidFill>
                          <a:srgbClr val="000000"/>
                        </a:solidFill>
                        <a:effectLst/>
                        <a:latin typeface="+mj-lt"/>
                      </a:endParaRPr>
                    </a:p>
                  </a:txBody>
                  <a:tcPr marL="9525" marR="9525" marT="9525" marB="0" anchor="ctr"/>
                </a:tc>
                <a:tc>
                  <a:txBody>
                    <a:bodyPr/>
                    <a:lstStyle/>
                    <a:p>
                      <a:pPr algn="l" fontAlgn="b"/>
                      <a:r>
                        <a:rPr lang="en-US" sz="1800" u="none" strike="noStrike">
                          <a:effectLst/>
                          <a:latin typeface="+mj-lt"/>
                        </a:rPr>
                        <a:t>Level B</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Sum</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190500">
                <a:tc>
                  <a:txBody>
                    <a:bodyPr/>
                    <a:lstStyle/>
                    <a:p>
                      <a:pPr algn="l" fontAlgn="ctr"/>
                      <a:r>
                        <a:rPr lang="en-US" sz="1800" u="none" strike="noStrike" dirty="0">
                          <a:effectLst/>
                          <a:latin typeface="+mj-lt"/>
                        </a:rPr>
                        <a:t>Level A</a:t>
                      </a:r>
                      <a:endParaRPr lang="en-US" sz="1800" b="0" i="0" u="none" strike="noStrike" dirty="0">
                        <a:solidFill>
                          <a:srgbClr val="000000"/>
                        </a:solidFill>
                        <a:effectLst/>
                        <a:latin typeface="+mj-lt"/>
                      </a:endParaRPr>
                    </a:p>
                  </a:txBody>
                  <a:tcPr marL="9525" marR="9525" marT="9525" marB="0" anchor="ctr"/>
                </a:tc>
                <a:tc>
                  <a:txBody>
                    <a:bodyPr/>
                    <a:lstStyle/>
                    <a:p>
                      <a:pPr algn="r" fontAlgn="b"/>
                      <a:r>
                        <a:rPr lang="en-US" sz="1800" b="1" u="none" strike="noStrike" dirty="0">
                          <a:solidFill>
                            <a:srgbClr val="00B050"/>
                          </a:solidFill>
                          <a:effectLst/>
                          <a:latin typeface="+mj-lt"/>
                        </a:rPr>
                        <a:t>2</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800" u="none" strike="noStrike" dirty="0">
                          <a:effectLst/>
                          <a:latin typeface="+mj-lt"/>
                        </a:rPr>
                        <a:t>Level B</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B050"/>
                          </a:solidFill>
                          <a:effectLst/>
                          <a:latin typeface="+mj-lt"/>
                        </a:rPr>
                        <a:t>3</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u="none" strike="noStrike">
                          <a:effectLst/>
                          <a:latin typeface="+mj-lt"/>
                        </a:rPr>
                        <a:t>3</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800" u="none" strike="noStrike">
                          <a:effectLst/>
                          <a:latin typeface="+mj-lt"/>
                        </a:rPr>
                        <a:t>Sum</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3</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70C0"/>
                          </a:solidFill>
                          <a:effectLst/>
                          <a:latin typeface="+mj-lt"/>
                        </a:rPr>
                        <a:t>5</a:t>
                      </a:r>
                      <a:endParaRPr lang="en-US" sz="1800" b="1" i="0" u="none" strike="noStrike" dirty="0">
                        <a:solidFill>
                          <a:srgbClr val="0070C0"/>
                        </a:solidFill>
                        <a:effectLst/>
                        <a:latin typeface="+mj-lt"/>
                      </a:endParaRPr>
                    </a:p>
                  </a:txBody>
                  <a:tcPr marL="9525" marR="9525" marT="9525" marB="0" anchor="b"/>
                </a:tc>
                <a:extLst>
                  <a:ext uri="{0D108BD9-81ED-4DB2-BD59-A6C34878D82A}">
                    <a16:rowId xmlns:a16="http://schemas.microsoft.com/office/drawing/2014/main" val="10004"/>
                  </a:ext>
                </a:extLst>
              </a:tr>
            </a:tbl>
          </a:graphicData>
        </a:graphic>
      </p:graphicFrame>
      <p:sp>
        <p:nvSpPr>
          <p:cNvPr id="6" name="TextBox 5"/>
          <p:cNvSpPr txBox="1"/>
          <p:nvPr/>
        </p:nvSpPr>
        <p:spPr>
          <a:xfrm>
            <a:off x="3091116" y="5650468"/>
            <a:ext cx="7195885" cy="369332"/>
          </a:xfrm>
          <a:prstGeom prst="rect">
            <a:avLst/>
          </a:prstGeom>
          <a:noFill/>
        </p:spPr>
        <p:txBody>
          <a:bodyPr wrap="square" rtlCol="0">
            <a:spAutoFit/>
          </a:bodyPr>
          <a:lstStyle/>
          <a:p>
            <a:pPr algn="just"/>
            <a:r>
              <a:rPr lang="en-US" dirty="0"/>
              <a:t>Given data is 100% accurate.</a:t>
            </a:r>
          </a:p>
        </p:txBody>
      </p:sp>
      <p:sp>
        <p:nvSpPr>
          <p:cNvPr id="7" name="TextBox 6"/>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28966885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1800" dirty="0"/>
              <a:t>Best value of k is the one which results into higher accuracy relative to others.</a:t>
            </a:r>
          </a:p>
          <a:p>
            <a:pPr marL="0" indent="0">
              <a:buNone/>
            </a:pPr>
            <a:endParaRPr lang="en-US" sz="1800" dirty="0"/>
          </a:p>
          <a:p>
            <a:pPr marL="0" indent="0">
              <a:buNone/>
            </a:pPr>
            <a:r>
              <a:rPr lang="en-US" sz="1800" dirty="0"/>
              <a:t>There are two ways to achieve this –</a:t>
            </a:r>
          </a:p>
          <a:p>
            <a:r>
              <a:rPr lang="en-US" sz="1800" b="1" dirty="0"/>
              <a:t>Manual</a:t>
            </a:r>
            <a:r>
              <a:rPr lang="en-US" sz="1800" dirty="0"/>
              <a:t> – Passing different values of k and choosing the one which results into higher accuracy.</a:t>
            </a:r>
          </a:p>
          <a:p>
            <a:pPr algn="just"/>
            <a:r>
              <a:rPr lang="en-US" sz="1800" b="1" dirty="0"/>
              <a:t>k fold Cross – validation</a:t>
            </a:r>
            <a:r>
              <a:rPr lang="en-US" sz="1800" dirty="0"/>
              <a:t> - k fold CV randomly divides given training data into k equal subparts. It uses k-1 subparts for training and k</a:t>
            </a:r>
            <a:r>
              <a:rPr lang="en-US" sz="1800" baseline="30000" dirty="0"/>
              <a:t>th</a:t>
            </a:r>
            <a:r>
              <a:rPr lang="en-US" sz="1800" dirty="0"/>
              <a:t> subpart for testing. For each subparts it calculates the accuracy on provided range of k. </a:t>
            </a:r>
            <a:r>
              <a:rPr lang="en-US" sz="1800" dirty="0" smtClean="0"/>
              <a:t>The k results from the folds can then be averaged to produce a single estimation.</a:t>
            </a:r>
            <a:endParaRPr lang="en-US" sz="1800" b="1" dirty="0"/>
          </a:p>
          <a:p>
            <a:pPr marL="0" indent="0">
              <a:buNone/>
            </a:pPr>
            <a:endParaRPr lang="en-US" sz="1800" dirty="0"/>
          </a:p>
          <a:p>
            <a:pPr marL="0" indent="0">
              <a:buNone/>
            </a:pPr>
            <a:endParaRPr lang="en-US" sz="1800" dirty="0"/>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Finding best value of k</a:t>
            </a:r>
            <a:endParaRPr lang="en-US" sz="3200" dirty="0"/>
          </a:p>
        </p:txBody>
      </p:sp>
    </p:spTree>
    <p:extLst>
      <p:ext uri="{BB962C8B-B14F-4D97-AF65-F5344CB8AC3E}">
        <p14:creationId xmlns:p14="http://schemas.microsoft.com/office/powerpoint/2010/main" val="3357327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274638"/>
            <a:ext cx="8229600" cy="1143000"/>
          </a:xfrm>
        </p:spPr>
        <p:txBody>
          <a:bodyPr>
            <a:normAutofit/>
          </a:bodyPr>
          <a:lstStyle/>
          <a:p>
            <a:pPr algn="just"/>
            <a:r>
              <a:rPr lang="en-US" sz="3200" b="1" dirty="0">
                <a:solidFill>
                  <a:schemeClr val="tx2"/>
                </a:solidFill>
              </a:rPr>
              <a:t>Terminologies (Contd.)</a:t>
            </a:r>
          </a:p>
        </p:txBody>
      </p:sp>
      <mc:AlternateContent xmlns:mc="http://schemas.openxmlformats.org/markup-compatibility/2006" xmlns:a14="http://schemas.microsoft.com/office/drawing/2010/main">
        <mc:Choice Requires="a14">
          <p:sp>
            <p:nvSpPr>
              <p:cNvPr id="5" name="TextBox 4"/>
              <p:cNvSpPr txBox="1"/>
              <p:nvPr/>
            </p:nvSpPr>
            <p:spPr>
              <a:xfrm>
                <a:off x="2133600" y="1219200"/>
                <a:ext cx="8153400" cy="5881290"/>
              </a:xfrm>
              <a:prstGeom prst="rect">
                <a:avLst/>
              </a:prstGeom>
              <a:noFill/>
            </p:spPr>
            <p:txBody>
              <a:bodyPr wrap="square" rtlCol="0">
                <a:spAutoFit/>
              </a:bodyPr>
              <a:lstStyle/>
              <a:p>
                <a:pPr lvl="0" algn="just"/>
                <a:r>
                  <a:rPr lang="en-US" b="1" dirty="0"/>
                  <a:t>8. Standard Error of the estimate (SEE)/Residual Sum of the Squares (RSS)</a:t>
                </a:r>
                <a:r>
                  <a:rPr lang="en-US" dirty="0"/>
                  <a:t> – defines the square root of the average of the squared error of the prediction.</a:t>
                </a:r>
              </a:p>
              <a:p>
                <a:pPr lvl="0" algn="just"/>
                <a:endParaRPr lang="en-US" dirty="0"/>
              </a:p>
              <a:p>
                <a:pPr lvl="0" algn="just"/>
                <a:endParaRPr lang="en-US" dirty="0"/>
              </a:p>
              <a:p>
                <a:pPr lvl="0" algn="just"/>
                <a:endParaRPr lang="en-US" dirty="0"/>
              </a:p>
              <a:p>
                <a:pPr lvl="0" algn="just"/>
                <a:endParaRPr lang="en-US" dirty="0"/>
              </a:p>
              <a:p>
                <a:pPr lvl="0" algn="just"/>
                <a:endParaRPr lang="en-US" dirty="0"/>
              </a:p>
              <a:p>
                <a:pPr lvl="0" algn="just"/>
                <a:endParaRPr lang="en-US" dirty="0"/>
              </a:p>
              <a:p>
                <a:pPr lvl="0" algn="just"/>
                <a:endParaRPr lang="en-US" dirty="0"/>
              </a:p>
              <a:p>
                <a:pPr lvl="0" algn="just"/>
                <a:endParaRPr lang="en-US" dirty="0"/>
              </a:p>
              <a:p>
                <a:pPr lvl="0" algn="just"/>
                <a:endParaRPr lang="en-US" dirty="0"/>
              </a:p>
              <a:p>
                <a:pPr algn="just"/>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𝑅𝑆𝑆</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0.25+1+1</m:t>
                          </m:r>
                        </m:num>
                        <m:den>
                          <m:r>
                            <a:rPr lang="en-US" i="1">
                              <a:latin typeface="Cambria Math" panose="02040503050406030204" pitchFamily="18" charset="0"/>
                            </a:rPr>
                            <m:t>3</m:t>
                          </m:r>
                        </m:den>
                      </m:f>
                      <m:r>
                        <a:rPr lang="en-US" i="1">
                          <a:latin typeface="Cambria Math" panose="02040503050406030204" pitchFamily="18" charset="0"/>
                        </a:rPr>
                        <m:t>=0.75</m:t>
                      </m:r>
                    </m:oMath>
                  </m:oMathPara>
                </a14:m>
                <a:endParaRPr lang="en-US" dirty="0"/>
              </a:p>
              <a:p>
                <a:pPr lvl="0"/>
                <a:r>
                  <a:rPr lang="en-US" b="1" dirty="0"/>
                  <a:t>9. Regression Coefficient</a:t>
                </a:r>
                <a:r>
                  <a:rPr lang="en-US" dirty="0"/>
                  <a:t> – defines the mean change in the response variable with a unit change in the predictor variable, given other predictors are kept constant. For instance,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 21</m:t>
                    </m:r>
                    <m:r>
                      <a:rPr lang="en-US" i="1">
                        <a:latin typeface="Cambria Math" panose="02040503050406030204" pitchFamily="18" charset="0"/>
                      </a:rPr>
                      <m:t>𝑎</m:t>
                    </m:r>
                    <m:r>
                      <a:rPr lang="en-US" i="1">
                        <a:latin typeface="Cambria Math" panose="02040503050406030204" pitchFamily="18" charset="0"/>
                      </a:rPr>
                      <m:t> + 56</m:t>
                    </m:r>
                    <m:r>
                      <a:rPr lang="en-US" i="1">
                        <a:latin typeface="Cambria Math" panose="02040503050406030204" pitchFamily="18" charset="0"/>
                      </a:rPr>
                      <m:t>𝑏</m:t>
                    </m:r>
                    <m:r>
                      <a:rPr lang="en-US" i="1">
                        <a:latin typeface="Cambria Math" panose="02040503050406030204" pitchFamily="18" charset="0"/>
                      </a:rPr>
                      <m:t> + </m:t>
                    </m:r>
                    <m:r>
                      <a:rPr lang="en-US" i="1">
                        <a:latin typeface="Cambria Math" panose="02040503050406030204" pitchFamily="18" charset="0"/>
                      </a:rPr>
                      <m:t>𝑐</m:t>
                    </m:r>
                  </m:oMath>
                </a14:m>
                <a:r>
                  <a:rPr lang="en-US" dirty="0"/>
                  <a:t>. Here, if variable </a:t>
                </a:r>
                <a14:m>
                  <m:oMath xmlns:m="http://schemas.openxmlformats.org/officeDocument/2006/math">
                    <m:r>
                      <a:rPr lang="en-US" i="1">
                        <a:latin typeface="Cambria Math" panose="02040503050406030204" pitchFamily="18" charset="0"/>
                      </a:rPr>
                      <m:t>𝑏</m:t>
                    </m:r>
                  </m:oMath>
                </a14:m>
                <a:r>
                  <a:rPr lang="en-US" dirty="0"/>
                  <a:t> is kept constant, then with every unit rise in variable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oMath>
                </a14:m>
                <a:r>
                  <a:rPr lang="en-US" dirty="0"/>
                  <a:t>increases by </a:t>
                </a:r>
                <a14:m>
                  <m:oMath xmlns:m="http://schemas.openxmlformats.org/officeDocument/2006/math">
                    <m:r>
                      <a:rPr lang="en-US" i="1">
                        <a:latin typeface="Cambria Math" panose="02040503050406030204" pitchFamily="18" charset="0"/>
                      </a:rPr>
                      <m:t>21</m:t>
                    </m:r>
                  </m:oMath>
                </a14:m>
                <a:r>
                  <a:rPr lang="en-US" dirty="0"/>
                  <a:t> on average.</a:t>
                </a:r>
              </a:p>
              <a:p>
                <a:pPr lvl="0"/>
                <a:r>
                  <a:rPr lang="en-US" b="1" dirty="0"/>
                  <a:t>10. Regression Intercept</a:t>
                </a:r>
                <a:r>
                  <a:rPr lang="en-US" dirty="0"/>
                  <a:t> – defines the mean value if all the predictors are removed (values equated to zero)</a:t>
                </a:r>
              </a:p>
              <a:p>
                <a:pPr lvl="0" algn="just"/>
                <a:endParaRPr lang="en-US" dirty="0"/>
              </a:p>
              <a:p>
                <a:pPr algn="just"/>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133600" y="1219200"/>
                <a:ext cx="8153400" cy="5881290"/>
              </a:xfrm>
              <a:prstGeom prst="rect">
                <a:avLst/>
              </a:prstGeom>
              <a:blipFill>
                <a:blip r:embed="rId2"/>
                <a:stretch>
                  <a:fillRect l="-598" t="-518" r="-747"/>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608733304"/>
              </p:ext>
            </p:extLst>
          </p:nvPr>
        </p:nvGraphicFramePr>
        <p:xfrm>
          <a:off x="2438400" y="2057400"/>
          <a:ext cx="7620000" cy="1981200"/>
        </p:xfrm>
        <a:graphic>
          <a:graphicData uri="http://schemas.openxmlformats.org/drawingml/2006/table">
            <a:tbl>
              <a:tblPr firstRow="1" firstCol="1" bandRow="1">
                <a:tableStyleId>{5C22544A-7EE6-4342-B048-85BDC9FD1C3A}</a:tableStyleId>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495300">
                <a:tc>
                  <a:txBody>
                    <a:bodyPr/>
                    <a:lstStyle/>
                    <a:p>
                      <a:pPr marL="0" marR="0" algn="just">
                        <a:lnSpc>
                          <a:spcPct val="115000"/>
                        </a:lnSpc>
                        <a:spcBef>
                          <a:spcPts val="0"/>
                        </a:spcBef>
                        <a:spcAft>
                          <a:spcPts val="0"/>
                        </a:spcAft>
                      </a:pPr>
                      <a:r>
                        <a:rPr lang="en-US" sz="1800" dirty="0">
                          <a:effectLst/>
                        </a:rPr>
                        <a:t>Actual value</a:t>
                      </a:r>
                      <a:endParaRPr lang="en-US" sz="18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dirty="0">
                          <a:effectLst/>
                        </a:rPr>
                        <a:t>Predicted Value</a:t>
                      </a:r>
                      <a:endParaRPr lang="en-US" sz="18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dirty="0" smtClean="0">
                          <a:effectLst/>
                        </a:rPr>
                        <a:t>Error </a:t>
                      </a:r>
                      <a:r>
                        <a:rPr lang="en-US" sz="1800" smtClean="0">
                          <a:effectLst/>
                        </a:rPr>
                        <a:t>(Residuals)</a:t>
                      </a:r>
                      <a:endParaRPr lang="en-US" sz="18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a:effectLst/>
                        </a:rPr>
                        <a:t>Squared Error</a:t>
                      </a:r>
                      <a:endParaRPr lang="en-US" sz="18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95300">
                <a:tc>
                  <a:txBody>
                    <a:bodyPr/>
                    <a:lstStyle/>
                    <a:p>
                      <a:pPr marL="0" marR="0" algn="just">
                        <a:lnSpc>
                          <a:spcPct val="115000"/>
                        </a:lnSpc>
                        <a:spcBef>
                          <a:spcPts val="0"/>
                        </a:spcBef>
                        <a:spcAft>
                          <a:spcPts val="0"/>
                        </a:spcAft>
                      </a:pPr>
                      <a:r>
                        <a:rPr lang="en-US" sz="1800" dirty="0">
                          <a:effectLst/>
                        </a:rPr>
                        <a:t>2</a:t>
                      </a:r>
                      <a:endParaRPr lang="en-US" sz="1800" dirty="0">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800" dirty="0">
                          <a:effectLst/>
                        </a:rPr>
                        <a:t>2.5</a:t>
                      </a:r>
                      <a:endParaRPr lang="en-US" sz="18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dirty="0">
                          <a:effectLst/>
                        </a:rPr>
                        <a:t>0.5</a:t>
                      </a:r>
                      <a:endParaRPr lang="en-US" sz="18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dirty="0">
                          <a:effectLst/>
                        </a:rPr>
                        <a:t>0.25</a:t>
                      </a:r>
                      <a:endParaRPr lang="en-US"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95300">
                <a:tc>
                  <a:txBody>
                    <a:bodyPr/>
                    <a:lstStyle/>
                    <a:p>
                      <a:pPr marL="0" marR="0" algn="just">
                        <a:lnSpc>
                          <a:spcPct val="115000"/>
                        </a:lnSpc>
                        <a:spcBef>
                          <a:spcPts val="0"/>
                        </a:spcBef>
                        <a:spcAft>
                          <a:spcPts val="0"/>
                        </a:spcAft>
                      </a:pPr>
                      <a:r>
                        <a:rPr lang="en-US" sz="1800" dirty="0">
                          <a:effectLst/>
                        </a:rPr>
                        <a:t>5</a:t>
                      </a:r>
                      <a:endParaRPr lang="en-US" sz="1800" dirty="0">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800" dirty="0">
                          <a:effectLst/>
                        </a:rPr>
                        <a:t>6</a:t>
                      </a:r>
                      <a:endParaRPr lang="en-US" sz="18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dirty="0">
                          <a:effectLst/>
                        </a:rPr>
                        <a:t>1</a:t>
                      </a:r>
                      <a:endParaRPr lang="en-US" sz="18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a:effectLst/>
                        </a:rPr>
                        <a:t>1</a:t>
                      </a:r>
                      <a:endParaRPr lang="en-US" sz="18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95300">
                <a:tc>
                  <a:txBody>
                    <a:bodyPr/>
                    <a:lstStyle/>
                    <a:p>
                      <a:pPr marL="0" marR="0" algn="just">
                        <a:lnSpc>
                          <a:spcPct val="115000"/>
                        </a:lnSpc>
                        <a:spcBef>
                          <a:spcPts val="0"/>
                        </a:spcBef>
                        <a:spcAft>
                          <a:spcPts val="0"/>
                        </a:spcAft>
                      </a:pPr>
                      <a:r>
                        <a:rPr lang="en-US" sz="1800" dirty="0">
                          <a:effectLst/>
                        </a:rPr>
                        <a:t>8</a:t>
                      </a:r>
                      <a:endParaRPr lang="en-US" sz="1800" dirty="0">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800" dirty="0">
                          <a:effectLst/>
                        </a:rPr>
                        <a:t>7</a:t>
                      </a:r>
                      <a:endParaRPr lang="en-US" sz="18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dirty="0">
                          <a:effectLst/>
                        </a:rPr>
                        <a:t>-1</a:t>
                      </a:r>
                      <a:endParaRPr lang="en-US" sz="18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dirty="0">
                          <a:effectLst/>
                        </a:rPr>
                        <a:t>1</a:t>
                      </a:r>
                      <a:endParaRPr lang="en-US"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04836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k fold CV</a:t>
            </a:r>
            <a:endParaRPr lang="en-US" sz="3200" dirty="0"/>
          </a:p>
        </p:txBody>
      </p:sp>
      <p:sp>
        <p:nvSpPr>
          <p:cNvPr id="5" name="Rectangle 4"/>
          <p:cNvSpPr/>
          <p:nvPr/>
        </p:nvSpPr>
        <p:spPr>
          <a:xfrm>
            <a:off x="2057400" y="1219200"/>
            <a:ext cx="7848600" cy="369332"/>
          </a:xfrm>
          <a:prstGeom prst="rect">
            <a:avLst/>
          </a:prstGeom>
        </p:spPr>
        <p:txBody>
          <a:bodyPr wrap="square">
            <a:spAutoFit/>
          </a:bodyPr>
          <a:lstStyle/>
          <a:p>
            <a:pPr algn="just"/>
            <a:r>
              <a:rPr lang="en-US" dirty="0"/>
              <a:t>Consider a training data broken into 5 subsets i.e. we are using 5 fold CV–</a:t>
            </a:r>
          </a:p>
        </p:txBody>
      </p:sp>
      <p:graphicFrame>
        <p:nvGraphicFramePr>
          <p:cNvPr id="6" name="Table 5"/>
          <p:cNvGraphicFramePr>
            <a:graphicFrameLocks noGrp="1"/>
          </p:cNvGraphicFramePr>
          <p:nvPr>
            <p:extLst/>
          </p:nvPr>
        </p:nvGraphicFramePr>
        <p:xfrm>
          <a:off x="2057401" y="1752600"/>
          <a:ext cx="3429000" cy="245364"/>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tblGrid>
              <a:tr h="0">
                <a:tc>
                  <a:txBody>
                    <a:bodyPr/>
                    <a:lstStyle/>
                    <a:p>
                      <a:pPr marL="0" marR="0" algn="just">
                        <a:lnSpc>
                          <a:spcPct val="115000"/>
                        </a:lnSpc>
                        <a:spcBef>
                          <a:spcPts val="0"/>
                        </a:spcBef>
                        <a:spcAft>
                          <a:spcPts val="0"/>
                        </a:spcAft>
                      </a:pPr>
                      <a:r>
                        <a:rPr lang="en-US" sz="1400" dirty="0">
                          <a:solidFill>
                            <a:schemeClr val="tx1"/>
                          </a:solidFill>
                          <a:effectLst/>
                        </a:rPr>
                        <a:t>Set 1</a:t>
                      </a:r>
                      <a:endParaRPr lang="en-US" sz="1400" dirty="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tc>
                  <a:txBody>
                    <a:bodyPr/>
                    <a:lstStyle/>
                    <a:p>
                      <a:pPr marL="0" marR="0" algn="just">
                        <a:lnSpc>
                          <a:spcPct val="115000"/>
                        </a:lnSpc>
                        <a:spcBef>
                          <a:spcPts val="0"/>
                        </a:spcBef>
                        <a:spcAft>
                          <a:spcPts val="0"/>
                        </a:spcAft>
                      </a:pPr>
                      <a:r>
                        <a:rPr lang="en-US" sz="1400">
                          <a:solidFill>
                            <a:schemeClr val="tx1"/>
                          </a:solidFill>
                          <a:effectLst/>
                        </a:rPr>
                        <a:t>Set 2</a:t>
                      </a:r>
                      <a:endParaRPr lang="en-US" sz="140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tc>
                  <a:txBody>
                    <a:bodyPr/>
                    <a:lstStyle/>
                    <a:p>
                      <a:pPr marL="0" marR="0" algn="just">
                        <a:lnSpc>
                          <a:spcPct val="115000"/>
                        </a:lnSpc>
                        <a:spcBef>
                          <a:spcPts val="0"/>
                        </a:spcBef>
                        <a:spcAft>
                          <a:spcPts val="0"/>
                        </a:spcAft>
                      </a:pPr>
                      <a:r>
                        <a:rPr lang="en-US" sz="1400">
                          <a:solidFill>
                            <a:schemeClr val="tx1"/>
                          </a:solidFill>
                          <a:effectLst/>
                        </a:rPr>
                        <a:t>Set 3</a:t>
                      </a:r>
                      <a:endParaRPr lang="en-US" sz="140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tc>
                  <a:txBody>
                    <a:bodyPr/>
                    <a:lstStyle/>
                    <a:p>
                      <a:pPr marL="0" marR="0" algn="just">
                        <a:lnSpc>
                          <a:spcPct val="115000"/>
                        </a:lnSpc>
                        <a:spcBef>
                          <a:spcPts val="0"/>
                        </a:spcBef>
                        <a:spcAft>
                          <a:spcPts val="0"/>
                        </a:spcAft>
                      </a:pPr>
                      <a:r>
                        <a:rPr lang="en-US" sz="1400" dirty="0">
                          <a:solidFill>
                            <a:schemeClr val="tx1"/>
                          </a:solidFill>
                          <a:effectLst/>
                        </a:rPr>
                        <a:t>Set 4</a:t>
                      </a:r>
                      <a:endParaRPr lang="en-US" sz="1400" dirty="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tc>
                  <a:txBody>
                    <a:bodyPr/>
                    <a:lstStyle/>
                    <a:p>
                      <a:pPr marL="0" marR="0" algn="just">
                        <a:lnSpc>
                          <a:spcPct val="115000"/>
                        </a:lnSpc>
                        <a:spcBef>
                          <a:spcPts val="0"/>
                        </a:spcBef>
                        <a:spcAft>
                          <a:spcPts val="0"/>
                        </a:spcAft>
                      </a:pPr>
                      <a:r>
                        <a:rPr lang="en-US" sz="1400" dirty="0">
                          <a:solidFill>
                            <a:schemeClr val="tx1"/>
                          </a:solidFill>
                          <a:effectLst/>
                        </a:rPr>
                        <a:t>Set 5</a:t>
                      </a:r>
                      <a:endParaRPr lang="en-US" sz="1400" dirty="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36464616"/>
              </p:ext>
            </p:extLst>
          </p:nvPr>
        </p:nvGraphicFramePr>
        <p:xfrm>
          <a:off x="2057400" y="2438400"/>
          <a:ext cx="3429000" cy="1951228"/>
        </p:xfrm>
        <a:graphic>
          <a:graphicData uri="http://schemas.openxmlformats.org/drawingml/2006/table">
            <a:tbl>
              <a:tblPr firstRow="1" firstCol="1" bandRow="1">
                <a:tableStyleId>{5C22544A-7EE6-4342-B048-85BDC9FD1C3A}</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292100">
                <a:tc>
                  <a:txBody>
                    <a:bodyPr/>
                    <a:lstStyle/>
                    <a:p>
                      <a:pPr marL="0" marR="0" algn="ctr">
                        <a:lnSpc>
                          <a:spcPct val="115000"/>
                        </a:lnSpc>
                        <a:spcBef>
                          <a:spcPts val="0"/>
                        </a:spcBef>
                        <a:spcAft>
                          <a:spcPts val="0"/>
                        </a:spcAft>
                      </a:pPr>
                      <a:r>
                        <a:rPr lang="en-US" sz="1400" dirty="0">
                          <a:solidFill>
                            <a:schemeClr val="tx1"/>
                          </a:solidFill>
                          <a:effectLst/>
                        </a:rPr>
                        <a:t>Iteration</a:t>
                      </a:r>
                      <a:endParaRPr lang="en-US" sz="14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ctr">
                        <a:lnSpc>
                          <a:spcPct val="115000"/>
                        </a:lnSpc>
                        <a:spcBef>
                          <a:spcPts val="0"/>
                        </a:spcBef>
                        <a:spcAft>
                          <a:spcPts val="0"/>
                        </a:spcAft>
                      </a:pPr>
                      <a:r>
                        <a:rPr lang="en-US" sz="1400" dirty="0">
                          <a:solidFill>
                            <a:schemeClr val="tx1"/>
                          </a:solidFill>
                          <a:effectLst/>
                        </a:rPr>
                        <a:t>Training subset</a:t>
                      </a:r>
                      <a:endParaRPr lang="en-US" sz="14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ctr">
                        <a:lnSpc>
                          <a:spcPct val="115000"/>
                        </a:lnSpc>
                        <a:spcBef>
                          <a:spcPts val="0"/>
                        </a:spcBef>
                        <a:spcAft>
                          <a:spcPts val="0"/>
                        </a:spcAft>
                      </a:pPr>
                      <a:r>
                        <a:rPr lang="en-US" sz="1400" dirty="0">
                          <a:solidFill>
                            <a:schemeClr val="tx1"/>
                          </a:solidFill>
                          <a:effectLst/>
                        </a:rPr>
                        <a:t>Testing subset</a:t>
                      </a:r>
                      <a:endParaRPr lang="en-US" sz="14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ctr">
                        <a:lnSpc>
                          <a:spcPct val="115000"/>
                        </a:lnSpc>
                        <a:spcBef>
                          <a:spcPts val="0"/>
                        </a:spcBef>
                        <a:spcAft>
                          <a:spcPts val="0"/>
                        </a:spcAft>
                      </a:pPr>
                      <a:r>
                        <a:rPr lang="en-US" sz="1400" dirty="0" smtClean="0">
                          <a:solidFill>
                            <a:schemeClr val="tx1"/>
                          </a:solidFill>
                          <a:effectLst/>
                        </a:rPr>
                        <a:t>Accuracy</a:t>
                      </a:r>
                      <a:endParaRPr lang="en-US" sz="14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extLst>
                  <a:ext uri="{0D108BD9-81ED-4DB2-BD59-A6C34878D82A}">
                    <a16:rowId xmlns:a16="http://schemas.microsoft.com/office/drawing/2014/main" val="10000"/>
                  </a:ext>
                </a:extLst>
              </a:tr>
              <a:tr h="292100">
                <a:tc>
                  <a:txBody>
                    <a:bodyPr/>
                    <a:lstStyle/>
                    <a:p>
                      <a:pPr marL="0" marR="0" algn="just">
                        <a:lnSpc>
                          <a:spcPct val="115000"/>
                        </a:lnSpc>
                        <a:spcBef>
                          <a:spcPts val="0"/>
                        </a:spcBef>
                        <a:spcAft>
                          <a:spcPts val="0"/>
                        </a:spcAft>
                      </a:pPr>
                      <a:r>
                        <a:rPr lang="en-US" sz="1400" dirty="0">
                          <a:solidFill>
                            <a:schemeClr val="tx1"/>
                          </a:solidFill>
                          <a:effectLst/>
                        </a:rPr>
                        <a:t>1</a:t>
                      </a:r>
                      <a:endParaRPr lang="en-US" sz="14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400">
                          <a:effectLst/>
                        </a:rPr>
                        <a:t>1, 2, 3, 4</a:t>
                      </a: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dirty="0">
                          <a:effectLst/>
                        </a:rPr>
                        <a:t>80</a:t>
                      </a:r>
                      <a:endParaRPr lang="en-US" sz="14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292100">
                <a:tc>
                  <a:txBody>
                    <a:bodyPr/>
                    <a:lstStyle/>
                    <a:p>
                      <a:pPr marL="0" marR="0" algn="just">
                        <a:lnSpc>
                          <a:spcPct val="115000"/>
                        </a:lnSpc>
                        <a:spcBef>
                          <a:spcPts val="0"/>
                        </a:spcBef>
                        <a:spcAft>
                          <a:spcPts val="0"/>
                        </a:spcAft>
                      </a:pPr>
                      <a:r>
                        <a:rPr lang="en-US" sz="1400" dirty="0">
                          <a:solidFill>
                            <a:schemeClr val="tx1"/>
                          </a:solidFill>
                          <a:effectLst/>
                        </a:rPr>
                        <a:t>2</a:t>
                      </a:r>
                      <a:endParaRPr lang="en-US" sz="14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400">
                          <a:effectLst/>
                        </a:rPr>
                        <a:t>2, 3, 4, 5</a:t>
                      </a: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a:effectLst/>
                        </a:rPr>
                        <a:t>1</a:t>
                      </a: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a:effectLst/>
                        </a:rPr>
                        <a:t>75</a:t>
                      </a:r>
                      <a:endParaRPr lang="en-US" sz="14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292100">
                <a:tc>
                  <a:txBody>
                    <a:bodyPr/>
                    <a:lstStyle/>
                    <a:p>
                      <a:pPr marL="0" marR="0" algn="just">
                        <a:lnSpc>
                          <a:spcPct val="115000"/>
                        </a:lnSpc>
                        <a:spcBef>
                          <a:spcPts val="0"/>
                        </a:spcBef>
                        <a:spcAft>
                          <a:spcPts val="0"/>
                        </a:spcAft>
                      </a:pPr>
                      <a:r>
                        <a:rPr lang="en-US" sz="1400" dirty="0">
                          <a:solidFill>
                            <a:schemeClr val="tx1"/>
                          </a:solidFill>
                          <a:effectLst/>
                        </a:rPr>
                        <a:t>3</a:t>
                      </a:r>
                      <a:endParaRPr lang="en-US" sz="14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400">
                          <a:effectLst/>
                        </a:rPr>
                        <a:t>1, 2, 4, 5</a:t>
                      </a: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dirty="0">
                          <a:effectLst/>
                        </a:rPr>
                        <a:t>3</a:t>
                      </a:r>
                      <a:endParaRPr lang="en-US" sz="1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a:effectLst/>
                        </a:rPr>
                        <a:t>60</a:t>
                      </a:r>
                      <a:endParaRPr lang="en-US" sz="140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292100">
                <a:tc>
                  <a:txBody>
                    <a:bodyPr/>
                    <a:lstStyle/>
                    <a:p>
                      <a:pPr marL="0" marR="0" algn="just">
                        <a:lnSpc>
                          <a:spcPct val="115000"/>
                        </a:lnSpc>
                        <a:spcBef>
                          <a:spcPts val="0"/>
                        </a:spcBef>
                        <a:spcAft>
                          <a:spcPts val="0"/>
                        </a:spcAft>
                      </a:pPr>
                      <a:r>
                        <a:rPr lang="en-US" sz="1400" dirty="0">
                          <a:solidFill>
                            <a:schemeClr val="tx1"/>
                          </a:solidFill>
                          <a:effectLst/>
                        </a:rPr>
                        <a:t>4</a:t>
                      </a:r>
                      <a:endParaRPr lang="en-US" sz="14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400">
                          <a:effectLst/>
                        </a:rPr>
                        <a:t>1, 3, 4, 5</a:t>
                      </a: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a:effectLst/>
                        </a:rPr>
                        <a:t>2</a:t>
                      </a: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292100">
                <a:tc>
                  <a:txBody>
                    <a:bodyPr/>
                    <a:lstStyle/>
                    <a:p>
                      <a:pPr marL="0" marR="0" algn="just">
                        <a:lnSpc>
                          <a:spcPct val="115000"/>
                        </a:lnSpc>
                        <a:spcBef>
                          <a:spcPts val="0"/>
                        </a:spcBef>
                        <a:spcAft>
                          <a:spcPts val="0"/>
                        </a:spcAft>
                      </a:pPr>
                      <a:r>
                        <a:rPr lang="en-US" sz="1400" dirty="0">
                          <a:solidFill>
                            <a:schemeClr val="tx1"/>
                          </a:solidFill>
                          <a:effectLst/>
                        </a:rPr>
                        <a:t>5</a:t>
                      </a:r>
                      <a:endParaRPr lang="en-US" sz="14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400">
                          <a:effectLst/>
                        </a:rPr>
                        <a:t>1, 2, 3, 5</a:t>
                      </a: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a:effectLst/>
                        </a:rPr>
                        <a:t>4</a:t>
                      </a:r>
                      <a:endParaRPr lang="en-US" sz="1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400" dirty="0">
                          <a:effectLst/>
                        </a:rPr>
                        <a:t>78</a:t>
                      </a:r>
                      <a:endParaRPr lang="en-US" sz="14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8" name="Rectangle 7"/>
          <p:cNvSpPr/>
          <p:nvPr/>
        </p:nvSpPr>
        <p:spPr>
          <a:xfrm>
            <a:off x="3048000" y="5257800"/>
            <a:ext cx="7315200" cy="369332"/>
          </a:xfrm>
          <a:prstGeom prst="rect">
            <a:avLst/>
          </a:prstGeom>
        </p:spPr>
        <p:txBody>
          <a:bodyPr wrap="square">
            <a:spAutoFit/>
          </a:bodyPr>
          <a:lstStyle/>
          <a:p>
            <a:r>
              <a:rPr lang="en-US" dirty="0" smtClean="0"/>
              <a:t> The k results from the folds are averaged to produce a single estimation.</a:t>
            </a:r>
            <a:endParaRPr lang="en-US" dirty="0"/>
          </a:p>
        </p:txBody>
      </p:sp>
      <p:sp>
        <p:nvSpPr>
          <p:cNvPr id="9" name="TextBox 8"/>
          <p:cNvSpPr txBox="1"/>
          <p:nvPr/>
        </p:nvSpPr>
        <p:spPr>
          <a:xfrm>
            <a:off x="1905000" y="5257800"/>
            <a:ext cx="982448" cy="369332"/>
          </a:xfrm>
          <a:prstGeom prst="rect">
            <a:avLst/>
          </a:prstGeom>
          <a:noFill/>
        </p:spPr>
        <p:txBody>
          <a:bodyPr wrap="none" rtlCol="0">
            <a:spAutoFit/>
          </a:bodyPr>
          <a:lstStyle/>
          <a:p>
            <a:r>
              <a:rPr lang="en-US" b="1" dirty="0">
                <a:solidFill>
                  <a:srgbClr val="00B0F0"/>
                </a:solidFill>
              </a:rPr>
              <a:t>Insights:</a:t>
            </a:r>
          </a:p>
        </p:txBody>
      </p:sp>
      <mc:AlternateContent xmlns:mc="http://schemas.openxmlformats.org/markup-compatibility/2006" xmlns:a14="http://schemas.microsoft.com/office/drawing/2010/main">
        <mc:Choice Requires="a14">
          <p:sp>
            <p:nvSpPr>
              <p:cNvPr id="10" name="TextBox 9"/>
              <p:cNvSpPr txBox="1"/>
              <p:nvPr/>
            </p:nvSpPr>
            <p:spPr>
              <a:xfrm>
                <a:off x="4864976" y="6324600"/>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𝑹</m:t>
                      </m:r>
                      <m:r>
                        <a:rPr lang="en-US" b="1" i="1" dirty="0">
                          <a:solidFill>
                            <a:srgbClr val="FF0000"/>
                          </a:solidFill>
                          <a:latin typeface="Cambria Math"/>
                        </a:rPr>
                        <m:t>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864976" y="6324600"/>
                <a:ext cx="2831224" cy="369332"/>
              </a:xfrm>
              <a:prstGeom prst="rect">
                <a:avLst/>
              </a:prstGeom>
              <a:blipFill>
                <a:blip r:embed="rId2"/>
                <a:stretch>
                  <a:fillRect/>
                </a:stretch>
              </a:blipFill>
            </p:spPr>
            <p:txBody>
              <a:bodyPr/>
              <a:lstStyle/>
              <a:p>
                <a:r>
                  <a:rPr lang="en-US">
                    <a:noFill/>
                  </a:rPr>
                  <a:t> </a:t>
                </a:r>
              </a:p>
            </p:txBody>
          </p:sp>
        </mc:Fallback>
      </mc:AlternateContent>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5791200" y="1589298"/>
            <a:ext cx="4191000" cy="3281998"/>
          </a:xfrm>
          <a:prstGeom prst="rect">
            <a:avLst/>
          </a:prstGeom>
        </p:spPr>
      </p:pic>
    </p:spTree>
    <p:extLst>
      <p:ext uri="{BB962C8B-B14F-4D97-AF65-F5344CB8AC3E}">
        <p14:creationId xmlns:p14="http://schemas.microsoft.com/office/powerpoint/2010/main" val="36471974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Support Vector Machines</a:t>
            </a:r>
            <a:endParaRPr lang="en-US" sz="3200" dirty="0"/>
          </a:p>
        </p:txBody>
      </p:sp>
      <mc:AlternateContent xmlns:mc="http://schemas.openxmlformats.org/markup-compatibility/2006" xmlns:a14="http://schemas.microsoft.com/office/drawing/2010/main">
        <mc:Choice Requires="a14">
          <p:sp>
            <p:nvSpPr>
              <p:cNvPr id="5" name="TextBox 4"/>
              <p:cNvSpPr txBox="1"/>
              <p:nvPr/>
            </p:nvSpPr>
            <p:spPr>
              <a:xfrm>
                <a:off x="2057401" y="1219200"/>
                <a:ext cx="8153400" cy="5569794"/>
              </a:xfrm>
              <a:prstGeom prst="rect">
                <a:avLst/>
              </a:prstGeom>
              <a:noFill/>
            </p:spPr>
            <p:txBody>
              <a:bodyPr wrap="square" rtlCol="0">
                <a:spAutoFit/>
              </a:bodyPr>
              <a:lstStyle/>
              <a:p>
                <a:pPr marL="285750" indent="-285750" algn="just">
                  <a:buFont typeface="Arial" panose="020B0604020202020204" pitchFamily="34" charset="0"/>
                  <a:buChar char="•"/>
                </a:pPr>
                <a:r>
                  <a:rPr lang="en-US" dirty="0"/>
                  <a:t>SVM is used to classify data points into categories based on some past training model. </a:t>
                </a:r>
              </a:p>
              <a:p>
                <a:pPr marL="285750" indent="-285750" algn="just">
                  <a:buFont typeface="Arial" panose="020B0604020202020204" pitchFamily="34" charset="0"/>
                  <a:buChar char="•"/>
                </a:pPr>
                <a:r>
                  <a:rPr lang="en-US" dirty="0"/>
                  <a:t>The task of the SVM is to define an </a:t>
                </a:r>
                <a:r>
                  <a:rPr lang="en-US" b="1" dirty="0"/>
                  <a:t>optimal hyperplane</a:t>
                </a:r>
                <a:r>
                  <a:rPr lang="en-US" dirty="0"/>
                  <a:t> which separates one category from another. </a:t>
                </a:r>
                <a:endParaRPr lang="en-US" i="1" dirty="0"/>
              </a:p>
              <a:p>
                <a:pPr marL="285750" indent="-285750" algn="just">
                  <a:buFont typeface="Arial" panose="020B0604020202020204" pitchFamily="34" charset="0"/>
                  <a:buChar char="•"/>
                </a:pPr>
                <a:r>
                  <a:rPr lang="en-US" dirty="0"/>
                  <a:t>The hyperplane is always </a:t>
                </a:r>
                <a:r>
                  <a:rPr lang="en-US" i="1" dirty="0"/>
                  <a:t>one less </a:t>
                </a:r>
                <a:r>
                  <a:rPr lang="en-US" dirty="0"/>
                  <a:t>than the number of dimensions.</a:t>
                </a:r>
              </a:p>
              <a:p>
                <a:pPr marL="285750" indent="-285750" algn="just">
                  <a:buFont typeface="Arial" panose="020B0604020202020204" pitchFamily="34" charset="0"/>
                  <a:buChar char="•"/>
                </a:pPr>
                <a:r>
                  <a:rPr lang="en-US" dirty="0"/>
                  <a:t>SVM predicts class using LDA (Linear Discriminant Analysis), function of whose is given by –</a:t>
                </a:r>
              </a:p>
              <a:p>
                <a:pPr marL="285750" indent="-285750" algn="just">
                  <a:buFont typeface="Arial" panose="020B0604020202020204" pitchFamily="34" charset="0"/>
                  <a:buChar char="•"/>
                </a:pPr>
                <a:endParaRPr lang="en-US" dirty="0"/>
              </a:p>
              <a:p>
                <a:pPr algn="just"/>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 </m:t>
                          </m:r>
                        </m:e>
                      </m:nary>
                    </m:oMath>
                  </m:oMathPara>
                </a14:m>
                <a:endParaRPr lang="en-US" dirty="0"/>
              </a:p>
              <a:p>
                <a14:m>
                  <m:oMath xmlns:m="http://schemas.openxmlformats.org/officeDocument/2006/math">
                    <m:r>
                      <a:rPr lang="en-US" i="1">
                        <a:latin typeface="Cambria Math" panose="02040503050406030204" pitchFamily="18" charset="0"/>
                      </a:rPr>
                      <m:t>𝑥</m:t>
                    </m:r>
                  </m:oMath>
                </a14:m>
                <a:r>
                  <a:rPr lang="en-US" dirty="0"/>
                  <a:t> </a:t>
                </a:r>
                <a:r>
                  <a:rPr lang="en-US" dirty="0">
                    <a:sym typeface="Wingdings"/>
                  </a:rPr>
                  <a:t></a:t>
                </a:r>
                <a:r>
                  <a:rPr lang="en-US" dirty="0"/>
                  <a:t>training or test data</a:t>
                </a:r>
              </a:p>
              <a:p>
                <a14:m>
                  <m:oMath xmlns:m="http://schemas.openxmlformats.org/officeDocument/2006/math">
                    <m:r>
                      <a:rPr lang="en-US" i="1">
                        <a:latin typeface="Cambria Math" panose="02040503050406030204" pitchFamily="18" charset="0"/>
                      </a:rPr>
                      <m:t>𝑤</m:t>
                    </m:r>
                  </m:oMath>
                </a14:m>
                <a:r>
                  <a:rPr lang="en-US" dirty="0"/>
                  <a:t> </a:t>
                </a:r>
                <a:r>
                  <a:rPr lang="en-US" dirty="0">
                    <a:sym typeface="Wingdings"/>
                  </a:rPr>
                  <a:t></a:t>
                </a:r>
                <a:r>
                  <a:rPr lang="en-US" dirty="0"/>
                  <a:t>weight vector, normal to the hyperplane</a:t>
                </a:r>
              </a:p>
              <a:p>
                <a14:m>
                  <m:oMath xmlns:m="http://schemas.openxmlformats.org/officeDocument/2006/math">
                    <m:r>
                      <a:rPr lang="en-US" i="1">
                        <a:latin typeface="Cambria Math" panose="02040503050406030204" pitchFamily="18" charset="0"/>
                      </a:rPr>
                      <m:t>𝑏</m:t>
                    </m:r>
                  </m:oMath>
                </a14:m>
                <a:r>
                  <a:rPr lang="en-US" dirty="0"/>
                  <a:t> </a:t>
                </a:r>
                <a:r>
                  <a:rPr lang="en-US" dirty="0">
                    <a:sym typeface="Wingdings"/>
                  </a:rPr>
                  <a:t></a:t>
                </a:r>
                <a:r>
                  <a:rPr lang="en-US" dirty="0"/>
                  <a:t>bias</a:t>
                </a:r>
              </a:p>
              <a:p>
                <a:endParaRPr lang="en-US" dirty="0"/>
              </a:p>
              <a:p>
                <a:r>
                  <a:rPr lang="en-US" dirty="0"/>
                  <a:t>The above equation can be broken into the form of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 </m:t>
                    </m:r>
                    <m:r>
                      <a:rPr lang="en-US" i="1">
                        <a:latin typeface="Cambria Math" panose="02040503050406030204" pitchFamily="18" charset="0"/>
                      </a:rPr>
                      <m:t>𝑚𝑥</m:t>
                    </m:r>
                    <m:r>
                      <a:rPr lang="en-US" i="1">
                        <a:latin typeface="Cambria Math" panose="02040503050406030204" pitchFamily="18" charset="0"/>
                      </a:rPr>
                      <m:t>+</m:t>
                    </m:r>
                    <m:r>
                      <a:rPr lang="en-US" i="1">
                        <a:latin typeface="Cambria Math" panose="02040503050406030204" pitchFamily="18" charset="0"/>
                      </a:rPr>
                      <m:t>𝑐</m:t>
                    </m:r>
                  </m:oMath>
                </a14:m>
                <a:r>
                  <a:rPr lang="en-US" dirty="0"/>
                  <a:t> as –</a:t>
                </a:r>
              </a:p>
              <a:p>
                <a:pPr algn="just"/>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1</m:t>
                              </m:r>
                            </m:num>
                            <m:den>
                              <m:f>
                                <m:fPr>
                                  <m:type m:val="noBar"/>
                                  <m:ctrlPr>
                                    <a:rPr lang="en-US" i="1">
                                      <a:latin typeface="Cambria Math" panose="02040503050406030204" pitchFamily="18" charset="0"/>
                                    </a:rPr>
                                  </m:ctrlPr>
                                </m:fPr>
                                <m:num>
                                  <m:r>
                                    <a:rPr lang="en-US" i="1">
                                      <a:latin typeface="Cambria Math" panose="02040503050406030204" pitchFamily="18" charset="0"/>
                                    </a:rPr>
                                    <m:t>𝑚</m:t>
                                  </m:r>
                                </m:num>
                                <m:den>
                                  <m:r>
                                    <a:rPr lang="en-US" i="1">
                                      <a:latin typeface="Cambria Math" panose="02040503050406030204" pitchFamily="18" charset="0"/>
                                    </a:rPr>
                                    <m:t>𝑐</m:t>
                                  </m:r>
                                </m:den>
                              </m:f>
                            </m:den>
                          </m:f>
                        </m:e>
                      </m:d>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𝑦</m:t>
                              </m:r>
                            </m:num>
                            <m:den>
                              <m:f>
                                <m:fPr>
                                  <m:type m:val="noBa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1</m:t>
                                  </m:r>
                                </m:den>
                              </m:f>
                            </m:den>
                          </m:f>
                        </m:e>
                      </m:d>
                    </m:oMath>
                  </m:oMathPara>
                </a14:m>
                <a:endParaRPr lang="en-US" dirty="0"/>
              </a:p>
              <a:p>
                <a:pPr algn="just"/>
                <a:r>
                  <a:rPr lang="en-US" dirty="0"/>
                  <a:t>The term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represents the dot product.</a:t>
                </a:r>
              </a:p>
              <a:p>
                <a:pPr algn="just"/>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057401" y="1219200"/>
                <a:ext cx="8153400" cy="5569794"/>
              </a:xfrm>
              <a:prstGeom prst="rect">
                <a:avLst/>
              </a:prstGeom>
              <a:blipFill>
                <a:blip r:embed="rId2"/>
                <a:stretch>
                  <a:fillRect l="-673" t="-547" r="-598"/>
                </a:stretch>
              </a:blipFill>
            </p:spPr>
            <p:txBody>
              <a:bodyPr/>
              <a:lstStyle/>
              <a:p>
                <a:r>
                  <a:rPr lang="en-US">
                    <a:noFill/>
                  </a:rPr>
                  <a:t> </a:t>
                </a:r>
              </a:p>
            </p:txBody>
          </p:sp>
        </mc:Fallback>
      </mc:AlternateContent>
    </p:spTree>
    <p:extLst>
      <p:ext uri="{BB962C8B-B14F-4D97-AF65-F5344CB8AC3E}">
        <p14:creationId xmlns:p14="http://schemas.microsoft.com/office/powerpoint/2010/main" val="28934969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Terminologies</a:t>
            </a:r>
            <a:endParaRPr lang="en-US" sz="3200" dirty="0"/>
          </a:p>
        </p:txBody>
      </p:sp>
      <p:pic>
        <p:nvPicPr>
          <p:cNvPr id="7" name="Picture 6" descr="C:\Users\Kumar Vivek\Desktop\aa.png"/>
          <p:cNvPicPr/>
          <p:nvPr/>
        </p:nvPicPr>
        <p:blipFill>
          <a:blip r:embed="rId2">
            <a:extLst>
              <a:ext uri="{28A0092B-C50C-407E-A947-70E740481C1C}">
                <a14:useLocalDpi xmlns:a14="http://schemas.microsoft.com/office/drawing/2010/main" val="0"/>
              </a:ext>
            </a:extLst>
          </a:blip>
          <a:srcRect/>
          <a:stretch>
            <a:fillRect/>
          </a:stretch>
        </p:blipFill>
        <p:spPr bwMode="auto">
          <a:xfrm>
            <a:off x="5297806" y="1295400"/>
            <a:ext cx="5065395" cy="3733800"/>
          </a:xfrm>
          <a:prstGeom prst="rect">
            <a:avLst/>
          </a:prstGeom>
          <a:noFill/>
          <a:ln>
            <a:noFill/>
          </a:ln>
        </p:spPr>
      </p:pic>
      <p:graphicFrame>
        <p:nvGraphicFramePr>
          <p:cNvPr id="3" name="Table 2"/>
          <p:cNvGraphicFramePr>
            <a:graphicFrameLocks noGrp="1"/>
          </p:cNvGraphicFramePr>
          <p:nvPr>
            <p:extLst/>
          </p:nvPr>
        </p:nvGraphicFramePr>
        <p:xfrm>
          <a:off x="2015836" y="1524000"/>
          <a:ext cx="3089564" cy="3785616"/>
        </p:xfrm>
        <a:graphic>
          <a:graphicData uri="http://schemas.openxmlformats.org/drawingml/2006/table">
            <a:tbl>
              <a:tblPr firstRow="1" firstCol="1" bandRow="1">
                <a:tableStyleId>{5C22544A-7EE6-4342-B048-85BDC9FD1C3A}</a:tableStyleId>
              </a:tblPr>
              <a:tblGrid>
                <a:gridCol w="1032164">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tblGrid>
              <a:tr h="0">
                <a:tc>
                  <a:txBody>
                    <a:bodyPr/>
                    <a:lstStyle/>
                    <a:p>
                      <a:pPr marL="0" marR="0" algn="just">
                        <a:lnSpc>
                          <a:spcPct val="115000"/>
                        </a:lnSpc>
                        <a:spcBef>
                          <a:spcPts val="0"/>
                        </a:spcBef>
                        <a:spcAft>
                          <a:spcPts val="0"/>
                        </a:spcAft>
                      </a:pPr>
                      <a:r>
                        <a:rPr lang="en-US" sz="1800" dirty="0">
                          <a:solidFill>
                            <a:schemeClr val="tx1"/>
                          </a:solidFill>
                          <a:effectLst/>
                        </a:rPr>
                        <a:t>Bold black line</a:t>
                      </a:r>
                      <a:endParaRPr lang="en-US" sz="18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800" b="0" dirty="0">
                          <a:solidFill>
                            <a:schemeClr val="tx1"/>
                          </a:solidFill>
                          <a:effectLst/>
                        </a:rPr>
                        <a:t>Optimum hyperplane</a:t>
                      </a:r>
                      <a:endParaRPr lang="en-US" sz="1800" b="0" dirty="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extLst>
                  <a:ext uri="{0D108BD9-81ED-4DB2-BD59-A6C34878D82A}">
                    <a16:rowId xmlns:a16="http://schemas.microsoft.com/office/drawing/2014/main" val="10000"/>
                  </a:ext>
                </a:extLst>
              </a:tr>
              <a:tr h="0">
                <a:tc>
                  <a:txBody>
                    <a:bodyPr/>
                    <a:lstStyle/>
                    <a:p>
                      <a:pPr marL="0" marR="0" algn="just">
                        <a:lnSpc>
                          <a:spcPct val="115000"/>
                        </a:lnSpc>
                        <a:spcBef>
                          <a:spcPts val="0"/>
                        </a:spcBef>
                        <a:spcAft>
                          <a:spcPts val="0"/>
                        </a:spcAft>
                      </a:pPr>
                      <a:r>
                        <a:rPr lang="en-US" sz="1800" dirty="0">
                          <a:solidFill>
                            <a:schemeClr val="tx1"/>
                          </a:solidFill>
                          <a:effectLst/>
                        </a:rPr>
                        <a:t>Brown lines</a:t>
                      </a:r>
                      <a:endParaRPr lang="en-US" sz="18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800" dirty="0">
                          <a:effectLst/>
                        </a:rPr>
                        <a:t>Margin lines; occurs at equal distance from hyperplane. Distance between these 2 brown lines is called as margin.</a:t>
                      </a:r>
                      <a:endParaRPr lang="en-US"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marL="0" marR="0" algn="just">
                        <a:lnSpc>
                          <a:spcPct val="115000"/>
                        </a:lnSpc>
                        <a:spcBef>
                          <a:spcPts val="0"/>
                        </a:spcBef>
                        <a:spcAft>
                          <a:spcPts val="0"/>
                        </a:spcAft>
                      </a:pPr>
                      <a:r>
                        <a:rPr lang="en-US" sz="1800" dirty="0">
                          <a:solidFill>
                            <a:schemeClr val="tx1"/>
                          </a:solidFill>
                          <a:effectLst/>
                        </a:rPr>
                        <a:t>Encircled points</a:t>
                      </a:r>
                      <a:endParaRPr lang="en-US" sz="1800"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800" dirty="0">
                          <a:effectLst/>
                        </a:rPr>
                        <a:t>Support Vectors; points falling on margin lines.</a:t>
                      </a:r>
                      <a:endParaRPr lang="en-US"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66688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Optimum hyperplane</a:t>
            </a:r>
            <a:endParaRPr lang="en-US" sz="3200" dirty="0"/>
          </a:p>
        </p:txBody>
      </p:sp>
      <p:sp>
        <p:nvSpPr>
          <p:cNvPr id="5" name="TextBox 4"/>
          <p:cNvSpPr txBox="1"/>
          <p:nvPr/>
        </p:nvSpPr>
        <p:spPr>
          <a:xfrm>
            <a:off x="2057402" y="1524001"/>
            <a:ext cx="3086099" cy="4247317"/>
          </a:xfrm>
          <a:prstGeom prst="rect">
            <a:avLst/>
          </a:prstGeom>
          <a:noFill/>
        </p:spPr>
        <p:txBody>
          <a:bodyPr wrap="square" rtlCol="0">
            <a:spAutoFit/>
          </a:bodyPr>
          <a:lstStyle/>
          <a:p>
            <a:pPr algn="just"/>
            <a:r>
              <a:rPr lang="en-US" dirty="0"/>
              <a:t>Consider previous normalized age and salary dataset to predict salary level.  </a:t>
            </a:r>
          </a:p>
          <a:p>
            <a:pPr algn="just"/>
            <a:endParaRPr lang="en-US" dirty="0"/>
          </a:p>
          <a:p>
            <a:pPr algn="just"/>
            <a:r>
              <a:rPr lang="en-US" dirty="0"/>
              <a:t>In the figure given here, three lines (yellow, pink and red) have been drawn. </a:t>
            </a:r>
          </a:p>
          <a:p>
            <a:pPr algn="just"/>
            <a:endParaRPr lang="en-US" dirty="0"/>
          </a:p>
          <a:p>
            <a:pPr algn="just"/>
            <a:r>
              <a:rPr lang="en-US" dirty="0"/>
              <a:t>It the </a:t>
            </a:r>
            <a:r>
              <a:rPr lang="en-US" b="1" u="sng" dirty="0"/>
              <a:t>objective of SVM </a:t>
            </a:r>
            <a:r>
              <a:rPr lang="en-US" dirty="0"/>
              <a:t>to find such optimum best fit line which helps to separate the categories but also comes handy to classify new data points correctly. </a:t>
            </a:r>
          </a:p>
          <a:p>
            <a:pPr algn="just"/>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295900" y="1295400"/>
            <a:ext cx="5067300" cy="3810000"/>
          </a:xfrm>
          <a:prstGeom prst="rect">
            <a:avLst/>
          </a:prstGeom>
        </p:spPr>
      </p:pic>
      <p:sp>
        <p:nvSpPr>
          <p:cNvPr id="2" name="Rectangle 1"/>
          <p:cNvSpPr/>
          <p:nvPr/>
        </p:nvSpPr>
        <p:spPr>
          <a:xfrm>
            <a:off x="2057401" y="5486401"/>
            <a:ext cx="7924799" cy="646331"/>
          </a:xfrm>
          <a:prstGeom prst="rect">
            <a:avLst/>
          </a:prstGeom>
        </p:spPr>
        <p:txBody>
          <a:bodyPr wrap="square">
            <a:spAutoFit/>
          </a:bodyPr>
          <a:lstStyle/>
          <a:p>
            <a:pPr algn="just"/>
            <a:r>
              <a:rPr lang="en-US" dirty="0"/>
              <a:t>Lines </a:t>
            </a:r>
            <a:r>
              <a:rPr lang="en-US" dirty="0">
                <a:solidFill>
                  <a:schemeClr val="accent2">
                    <a:lumMod val="60000"/>
                    <a:lumOff val="40000"/>
                  </a:schemeClr>
                </a:solidFill>
              </a:rPr>
              <a:t>pink</a:t>
            </a:r>
            <a:r>
              <a:rPr lang="en-US" dirty="0"/>
              <a:t> and </a:t>
            </a:r>
            <a:r>
              <a:rPr lang="en-US" dirty="0">
                <a:solidFill>
                  <a:srgbClr val="FF0000"/>
                </a:solidFill>
              </a:rPr>
              <a:t>red </a:t>
            </a:r>
            <a:r>
              <a:rPr lang="en-US" dirty="0"/>
              <a:t>are very close to each category and therefore may misclassify new data. Here, </a:t>
            </a:r>
            <a:r>
              <a:rPr lang="en-US" dirty="0">
                <a:solidFill>
                  <a:srgbClr val="FFC000"/>
                </a:solidFill>
              </a:rPr>
              <a:t>yellow</a:t>
            </a:r>
            <a:r>
              <a:rPr lang="en-US" dirty="0"/>
              <a:t> line is best compared with other two. </a:t>
            </a:r>
          </a:p>
        </p:txBody>
      </p:sp>
    </p:spTree>
    <p:extLst>
      <p:ext uri="{BB962C8B-B14F-4D97-AF65-F5344CB8AC3E}">
        <p14:creationId xmlns:p14="http://schemas.microsoft.com/office/powerpoint/2010/main" val="308264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1"/>
            <a:ext cx="8229600" cy="3276600"/>
          </a:xfrm>
        </p:spPr>
        <p:txBody>
          <a:bodyPr>
            <a:normAutofit lnSpcReduction="10000"/>
          </a:bodyPr>
          <a:lstStyle/>
          <a:p>
            <a:r>
              <a:rPr lang="en-US" sz="1800" dirty="0"/>
              <a:t>Let us try to classify our previous age, salary and level dataset using SVM.</a:t>
            </a:r>
          </a:p>
          <a:p>
            <a:r>
              <a:rPr lang="en-US" sz="1800" dirty="0"/>
              <a:t>Build the SVM model. The expected output consists of the following –</a:t>
            </a:r>
          </a:p>
          <a:p>
            <a:pPr marL="0" indent="0">
              <a:buNone/>
            </a:pPr>
            <a:endParaRPr lang="en-US" sz="1800" dirty="0"/>
          </a:p>
          <a:p>
            <a:pPr marL="0" indent="0">
              <a:buNone/>
            </a:pPr>
            <a:r>
              <a:rPr lang="en-US" sz="1800" b="1" dirty="0"/>
              <a:t>Parameters:  </a:t>
            </a:r>
            <a:r>
              <a:rPr lang="en-US" sz="1800" dirty="0"/>
              <a:t> </a:t>
            </a:r>
          </a:p>
          <a:p>
            <a:pPr marL="0" indent="0">
              <a:buNone/>
            </a:pPr>
            <a:r>
              <a:rPr lang="en-US" sz="1800" dirty="0"/>
              <a:t>SVM-Type:  C-classification  </a:t>
            </a:r>
          </a:p>
          <a:p>
            <a:pPr marL="0" indent="0">
              <a:buNone/>
            </a:pPr>
            <a:r>
              <a:rPr lang="en-US" sz="1800" dirty="0"/>
              <a:t>SVM-Kernel:  linear        </a:t>
            </a:r>
          </a:p>
          <a:p>
            <a:pPr marL="0" indent="0">
              <a:buNone/>
            </a:pPr>
            <a:r>
              <a:rPr lang="en-US" sz="1800" dirty="0"/>
              <a:t>cost:  1       </a:t>
            </a:r>
          </a:p>
          <a:p>
            <a:pPr marL="0" indent="0">
              <a:buNone/>
            </a:pPr>
            <a:r>
              <a:rPr lang="en-US" sz="1800" dirty="0"/>
              <a:t>gamma:  0.5  </a:t>
            </a:r>
          </a:p>
          <a:p>
            <a:pPr marL="0" indent="0">
              <a:buNone/>
            </a:pPr>
            <a:r>
              <a:rPr lang="en-US" sz="1800" dirty="0"/>
              <a:t>Number of Support Vectors:  5</a:t>
            </a:r>
          </a:p>
        </p:txBody>
      </p:sp>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SVM – Illustration </a:t>
            </a:r>
            <a:endParaRPr lang="en-US" sz="3200" dirty="0"/>
          </a:p>
        </p:txBody>
      </p:sp>
      <p:sp>
        <p:nvSpPr>
          <p:cNvPr id="5" name="TextBox 4"/>
          <p:cNvSpPr txBox="1"/>
          <p:nvPr/>
        </p:nvSpPr>
        <p:spPr>
          <a:xfrm>
            <a:off x="3091116" y="5574268"/>
            <a:ext cx="7195885" cy="923330"/>
          </a:xfrm>
          <a:prstGeom prst="rect">
            <a:avLst/>
          </a:prstGeom>
          <a:noFill/>
        </p:spPr>
        <p:txBody>
          <a:bodyPr wrap="square" rtlCol="0">
            <a:spAutoFit/>
          </a:bodyPr>
          <a:lstStyle/>
          <a:p>
            <a:pPr algn="just"/>
            <a:r>
              <a:rPr lang="en-US" dirty="0"/>
              <a:t>There are 5 data points (support vectors) on margin lines. The kernel used to separate the categories is </a:t>
            </a:r>
            <a:r>
              <a:rPr lang="en-US" b="1" dirty="0"/>
              <a:t>linear</a:t>
            </a:r>
            <a:r>
              <a:rPr lang="en-US" dirty="0"/>
              <a:t>. We will discuss the relevance of cost and gamma soon.</a:t>
            </a:r>
          </a:p>
        </p:txBody>
      </p:sp>
      <p:sp>
        <p:nvSpPr>
          <p:cNvPr id="6" name="TextBox 5"/>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28707714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Visualizing the fitted model</a:t>
            </a:r>
            <a:endParaRPr lang="en-US" sz="3200" dirty="0"/>
          </a:p>
        </p:txBody>
      </p:sp>
      <p:sp>
        <p:nvSpPr>
          <p:cNvPr id="5" name="TextBox 4"/>
          <p:cNvSpPr txBox="1"/>
          <p:nvPr/>
        </p:nvSpPr>
        <p:spPr>
          <a:xfrm>
            <a:off x="3091116" y="5650468"/>
            <a:ext cx="7195885" cy="369332"/>
          </a:xfrm>
          <a:prstGeom prst="rect">
            <a:avLst/>
          </a:prstGeom>
          <a:noFill/>
        </p:spPr>
        <p:txBody>
          <a:bodyPr wrap="square" rtlCol="0">
            <a:spAutoFit/>
          </a:bodyPr>
          <a:lstStyle/>
          <a:p>
            <a:pPr algn="just"/>
            <a:r>
              <a:rPr lang="en-US" dirty="0"/>
              <a:t>The points depicted using (</a:t>
            </a:r>
            <a:r>
              <a:rPr lang="en-US" b="1" dirty="0"/>
              <a:t>X</a:t>
            </a:r>
            <a:r>
              <a:rPr lang="en-US" dirty="0"/>
              <a:t>) signifies the Support Vectors.</a:t>
            </a:r>
          </a:p>
        </p:txBody>
      </p:sp>
      <p:sp>
        <p:nvSpPr>
          <p:cNvPr id="6" name="TextBox 5"/>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pic>
        <p:nvPicPr>
          <p:cNvPr id="7" name="Picture 6" descr="C:\Users\Kumar Vivek\Desktop\Capture.JPG"/>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143000"/>
            <a:ext cx="5105400" cy="4191000"/>
          </a:xfrm>
          <a:prstGeom prst="rect">
            <a:avLst/>
          </a:prstGeom>
          <a:noFill/>
          <a:ln>
            <a:noFill/>
          </a:ln>
        </p:spPr>
      </p:pic>
    </p:spTree>
    <p:extLst>
      <p:ext uri="{BB962C8B-B14F-4D97-AF65-F5344CB8AC3E}">
        <p14:creationId xmlns:p14="http://schemas.microsoft.com/office/powerpoint/2010/main" val="34747383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Hard and Soft Margins Classifiers</a:t>
            </a:r>
            <a:endParaRPr lang="en-US" sz="3200" dirty="0"/>
          </a:p>
        </p:txBody>
      </p:sp>
      <mc:AlternateContent xmlns:mc="http://schemas.openxmlformats.org/markup-compatibility/2006" xmlns:a14="http://schemas.microsoft.com/office/drawing/2010/main">
        <mc:Choice Requires="a14">
          <p:sp>
            <p:nvSpPr>
              <p:cNvPr id="2" name="TextBox 1"/>
              <p:cNvSpPr txBox="1"/>
              <p:nvPr/>
            </p:nvSpPr>
            <p:spPr>
              <a:xfrm>
                <a:off x="2133601" y="1524001"/>
                <a:ext cx="8077200" cy="2585323"/>
              </a:xfrm>
              <a:prstGeom prst="rect">
                <a:avLst/>
              </a:prstGeom>
              <a:noFill/>
            </p:spPr>
            <p:txBody>
              <a:bodyPr wrap="square" rtlCol="0">
                <a:spAutoFit/>
              </a:bodyPr>
              <a:lstStyle/>
              <a:p>
                <a:r>
                  <a:rPr lang="en-US" b="1" dirty="0"/>
                  <a:t>Hard Margin Classifier </a:t>
                </a:r>
                <a:r>
                  <a:rPr lang="en-US" dirty="0"/>
                  <a:t>– If all the data points from all the categories irrespective of where they occur are clubbed together, then such SVM is known to use hard margin classifier. Such classifier tends to show overfitting.</a:t>
                </a:r>
              </a:p>
              <a:p>
                <a:endParaRPr lang="en-US" dirty="0"/>
              </a:p>
              <a:p>
                <a:r>
                  <a:rPr lang="en-US" b="1" dirty="0"/>
                  <a:t>Soft Margin Classifier </a:t>
                </a:r>
                <a:r>
                  <a:rPr lang="en-US" dirty="0"/>
                  <a:t>– If a margin is traced among the categories even leaving few data points misclassified then such SVM is known to use soft margin classifier. </a:t>
                </a:r>
              </a:p>
              <a:p>
                <a:endParaRPr lang="en-US" dirty="0"/>
              </a:p>
              <a:p>
                <a:r>
                  <a:rPr lang="en-US" dirty="0"/>
                  <a:t>A term “</a:t>
                </a:r>
                <a:r>
                  <a:rPr lang="en-US" b="1" dirty="0"/>
                  <a:t>Slack Variable</a:t>
                </a:r>
                <a:r>
                  <a:rPr lang="en-US" dirty="0"/>
                  <a:t>” represented by </a:t>
                </a:r>
                <a14:m>
                  <m:oMath xmlns:m="http://schemas.openxmlformats.org/officeDocument/2006/math">
                    <m:r>
                      <a:rPr lang="en-US" i="1">
                        <a:latin typeface="Cambria Math" panose="02040503050406030204" pitchFamily="18" charset="0"/>
                      </a:rPr>
                      <m:t>𝜀</m:t>
                    </m:r>
                  </m:oMath>
                </a14:m>
                <a:r>
                  <a:rPr lang="en-US" dirty="0"/>
                  <a:t> is introduced inside soft margin classifier which defines the distance of misclassified point from its class margin.</a:t>
                </a:r>
              </a:p>
            </p:txBody>
          </p:sp>
        </mc:Choice>
        <mc:Fallback xmlns="">
          <p:sp>
            <p:nvSpPr>
              <p:cNvPr id="2" name="TextBox 1"/>
              <p:cNvSpPr txBox="1">
                <a:spLocks noRot="1" noChangeAspect="1" noMove="1" noResize="1" noEditPoints="1" noAdjustHandles="1" noChangeArrowheads="1" noChangeShapeType="1" noTextEdit="1"/>
              </p:cNvSpPr>
              <p:nvPr/>
            </p:nvSpPr>
            <p:spPr>
              <a:xfrm>
                <a:off x="2133601" y="1524001"/>
                <a:ext cx="8077200" cy="2585323"/>
              </a:xfrm>
              <a:prstGeom prst="rect">
                <a:avLst/>
              </a:prstGeom>
              <a:blipFill>
                <a:blip r:embed="rId2"/>
                <a:stretch>
                  <a:fillRect l="-604" t="-1179" b="-2830"/>
                </a:stretch>
              </a:blipFill>
            </p:spPr>
            <p:txBody>
              <a:bodyPr/>
              <a:lstStyle/>
              <a:p>
                <a:r>
                  <a:rPr lang="en-US">
                    <a:noFill/>
                  </a:rPr>
                  <a:t> </a:t>
                </a:r>
              </a:p>
            </p:txBody>
          </p:sp>
        </mc:Fallback>
      </mc:AlternateContent>
    </p:spTree>
    <p:extLst>
      <p:ext uri="{BB962C8B-B14F-4D97-AF65-F5344CB8AC3E}">
        <p14:creationId xmlns:p14="http://schemas.microsoft.com/office/powerpoint/2010/main" val="14698205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Slack Variable </a:t>
                </a:r>
                <a14:m>
                  <m:oMath xmlns:m="http://schemas.openxmlformats.org/officeDocument/2006/math">
                    <m:r>
                      <a:rPr lang="en-US" sz="3200" i="1">
                        <a:solidFill>
                          <a:schemeClr val="tx2"/>
                        </a:solidFill>
                        <a:latin typeface="Cambria Math"/>
                      </a:rPr>
                      <m:t>𝜀</m:t>
                    </m:r>
                  </m:oMath>
                </a14:m>
                <a:endParaRPr lang="en-US" sz="3200" dirty="0"/>
              </a:p>
            </p:txBody>
          </p:sp>
        </mc:Choice>
        <mc:Fallback xmlns="">
          <p:sp>
            <p:nvSpPr>
              <p:cNvPr id="4" name="Title 1"/>
              <p:cNvSpPr txBox="1">
                <a:spLocks noRot="1" noChangeAspect="1" noMove="1" noResize="1" noEditPoints="1" noAdjustHandles="1" noChangeArrowheads="1" noChangeShapeType="1" noTextEdit="1"/>
              </p:cNvSpPr>
              <p:nvPr/>
            </p:nvSpPr>
            <p:spPr>
              <a:xfrm>
                <a:off x="1981200" y="274638"/>
                <a:ext cx="8229600" cy="1143000"/>
              </a:xfrm>
              <a:prstGeom prst="rect">
                <a:avLst/>
              </a:prstGeom>
              <a:blipFill>
                <a:blip r:embed="rId2"/>
                <a:stretch>
                  <a:fillRect l="-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2133602" y="1524000"/>
                <a:ext cx="3276599" cy="2862322"/>
              </a:xfrm>
              <a:prstGeom prst="rect">
                <a:avLst/>
              </a:prstGeom>
              <a:noFill/>
            </p:spPr>
            <p:txBody>
              <a:bodyPr wrap="square" rtlCol="0">
                <a:spAutoFit/>
              </a:bodyPr>
              <a:lstStyle/>
              <a:p>
                <a:pPr algn="just"/>
                <a:r>
                  <a:rPr lang="en-US" dirty="0"/>
                  <a:t>Here one </a:t>
                </a:r>
                <a:r>
                  <a:rPr lang="en-US" dirty="0">
                    <a:solidFill>
                      <a:srgbClr val="00B050"/>
                    </a:solidFill>
                  </a:rPr>
                  <a:t>green</a:t>
                </a:r>
                <a:r>
                  <a:rPr lang="en-US" dirty="0"/>
                  <a:t> and one </a:t>
                </a:r>
                <a:r>
                  <a:rPr lang="en-US" dirty="0">
                    <a:solidFill>
                      <a:srgbClr val="0070C0"/>
                    </a:solidFill>
                  </a:rPr>
                  <a:t>blue</a:t>
                </a:r>
                <a:r>
                  <a:rPr lang="en-US" dirty="0"/>
                  <a:t> point has been misclassified. </a:t>
                </a:r>
              </a:p>
              <a:p>
                <a:pPr algn="just"/>
                <a:endParaRPr lang="en-US" i="1" dirty="0"/>
              </a:p>
              <a:p>
                <a:pPr algn="just"/>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1</m:t>
                        </m:r>
                      </m:sub>
                    </m:sSub>
                  </m:oMath>
                </a14:m>
                <a:r>
                  <a:rPr lang="en-US" dirty="0"/>
                  <a:t> gives the distance of blue point from its class margin line </a:t>
                </a:r>
              </a:p>
              <a:p>
                <a:pPr algn="just"/>
                <a:endParaRPr lang="en-US" dirty="0"/>
              </a:p>
              <a:p>
                <a:pPr algn="just"/>
                <a:r>
                  <a:rPr lang="en-US" dirty="0"/>
                  <a:t>And, </a:t>
                </a:r>
              </a:p>
              <a:p>
                <a:pPr algn="just"/>
                <a:endParaRPr lang="en-US" i="1" dirty="0"/>
              </a:p>
              <a:p>
                <a:pPr algn="just"/>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2</m:t>
                        </m:r>
                      </m:sub>
                    </m:sSub>
                  </m:oMath>
                </a14:m>
                <a:r>
                  <a:rPr lang="en-US" dirty="0"/>
                  <a:t> gives the distance of green point from its class margin line.</a:t>
                </a:r>
              </a:p>
            </p:txBody>
          </p:sp>
        </mc:Choice>
        <mc:Fallback xmlns="">
          <p:sp>
            <p:nvSpPr>
              <p:cNvPr id="2" name="TextBox 1"/>
              <p:cNvSpPr txBox="1">
                <a:spLocks noRot="1" noChangeAspect="1" noMove="1" noResize="1" noEditPoints="1" noAdjustHandles="1" noChangeArrowheads="1" noChangeShapeType="1" noTextEdit="1"/>
              </p:cNvSpPr>
              <p:nvPr/>
            </p:nvSpPr>
            <p:spPr>
              <a:xfrm>
                <a:off x="2133602" y="1524000"/>
                <a:ext cx="3276599" cy="2862322"/>
              </a:xfrm>
              <a:prstGeom prst="rect">
                <a:avLst/>
              </a:prstGeom>
              <a:blipFill>
                <a:blip r:embed="rId3"/>
                <a:stretch>
                  <a:fillRect l="-1487" t="-1064" r="-1301" b="-2340"/>
                </a:stretch>
              </a:blipFill>
            </p:spPr>
            <p:txBody>
              <a:bodyPr/>
              <a:lstStyle/>
              <a:p>
                <a:r>
                  <a:rPr lang="en-US">
                    <a:noFill/>
                  </a:rPr>
                  <a:t> </a:t>
                </a:r>
              </a:p>
            </p:txBody>
          </p:sp>
        </mc:Fallback>
      </mc:AlternateContent>
      <p:pic>
        <p:nvPicPr>
          <p:cNvPr id="5" name="Picture 4" descr="C:\Users\Kumar Vivek\Desktop\s.png"/>
          <p:cNvPicPr/>
          <p:nvPr/>
        </p:nvPicPr>
        <p:blipFill>
          <a:blip r:embed="rId4">
            <a:extLst>
              <a:ext uri="{28A0092B-C50C-407E-A947-70E740481C1C}">
                <a14:useLocalDpi xmlns:a14="http://schemas.microsoft.com/office/drawing/2010/main" val="0"/>
              </a:ext>
            </a:extLst>
          </a:blip>
          <a:srcRect/>
          <a:stretch>
            <a:fillRect/>
          </a:stretch>
        </p:blipFill>
        <p:spPr bwMode="auto">
          <a:xfrm>
            <a:off x="5410201" y="1524000"/>
            <a:ext cx="4786745" cy="3429000"/>
          </a:xfrm>
          <a:prstGeom prst="rect">
            <a:avLst/>
          </a:prstGeom>
          <a:noFill/>
          <a:ln>
            <a:noFill/>
          </a:ln>
        </p:spPr>
      </p:pic>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2057400" y="4823460"/>
              <a:ext cx="6080760" cy="1577340"/>
            </p:xfrm>
            <a:graphic>
              <a:graphicData uri="http://schemas.openxmlformats.org/drawingml/2006/table">
                <a:tbl>
                  <a:tblPr firstRow="1" firstCol="1" bandRow="1">
                    <a:tableStyleId>{5C22544A-7EE6-4342-B048-85BDC9FD1C3A}</a:tableStyleId>
                  </a:tblPr>
                  <a:tblGrid>
                    <a:gridCol w="1440180">
                      <a:extLst>
                        <a:ext uri="{9D8B030D-6E8A-4147-A177-3AD203B41FA5}">
                          <a16:colId xmlns:a16="http://schemas.microsoft.com/office/drawing/2014/main" val="20000"/>
                        </a:ext>
                      </a:extLst>
                    </a:gridCol>
                    <a:gridCol w="4640580">
                      <a:extLst>
                        <a:ext uri="{9D8B030D-6E8A-4147-A177-3AD203B41FA5}">
                          <a16:colId xmlns:a16="http://schemas.microsoft.com/office/drawing/2014/main" val="20001"/>
                        </a:ext>
                      </a:extLst>
                    </a:gridCol>
                  </a:tblGrid>
                  <a:tr h="0">
                    <a:tc>
                      <a:txBody>
                        <a:bodyPr/>
                        <a:lstStyle/>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smtClean="0">
                                    <a:solidFill>
                                      <a:schemeClr val="tx1"/>
                                    </a:solidFill>
                                    <a:effectLst/>
                                    <a:latin typeface="Cambria Math" panose="02040503050406030204" pitchFamily="18" charset="0"/>
                                  </a:rPr>
                                  <m:t>𝟎</m:t>
                                </m:r>
                                <m:r>
                                  <a:rPr lang="en-US" sz="1800" b="1">
                                    <a:solidFill>
                                      <a:schemeClr val="tx1"/>
                                    </a:solidFill>
                                    <a:effectLst/>
                                    <a:latin typeface="Cambria Math" panose="02040503050406030204" pitchFamily="18" charset="0"/>
                                  </a:rPr>
                                  <m:t>≤</m:t>
                                </m:r>
                                <m:r>
                                  <a:rPr lang="en-US" sz="1800" b="1" i="1">
                                    <a:solidFill>
                                      <a:schemeClr val="tx1"/>
                                    </a:solidFill>
                                    <a:effectLst/>
                                    <a:latin typeface="Cambria Math" panose="02040503050406030204" pitchFamily="18" charset="0"/>
                                  </a:rPr>
                                  <m:t>𝜺</m:t>
                                </m:r>
                                <m:r>
                                  <a:rPr lang="en-US" sz="1800" b="1">
                                    <a:solidFill>
                                      <a:schemeClr val="tx1"/>
                                    </a:solidFill>
                                    <a:effectLst/>
                                    <a:latin typeface="Cambria Math" panose="02040503050406030204" pitchFamily="18" charset="0"/>
                                  </a:rPr>
                                  <m:t>≤</m:t>
                                </m:r>
                                <m:r>
                                  <a:rPr lang="en-US" sz="1800" b="1" i="1">
                                    <a:solidFill>
                                      <a:schemeClr val="tx1"/>
                                    </a:solidFill>
                                    <a:effectLst/>
                                    <a:latin typeface="Cambria Math" panose="02040503050406030204" pitchFamily="18" charset="0"/>
                                  </a:rPr>
                                  <m:t>𝟏</m:t>
                                </m:r>
                              </m:oMath>
                            </m:oMathPara>
                          </a14:m>
                          <a:endParaRPr lang="en-US" sz="1800" b="1"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800" b="0" dirty="0">
                              <a:solidFill>
                                <a:schemeClr val="tx1"/>
                              </a:solidFill>
                              <a:effectLst/>
                            </a:rPr>
                            <a:t>Point classified correctly but it lies between hyperplane and its class margin line. Hence, does margin violation.</a:t>
                          </a:r>
                          <a:endParaRPr lang="en-US" sz="1800" b="0" dirty="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extLst>
                      <a:ext uri="{0D108BD9-81ED-4DB2-BD59-A6C34878D82A}">
                        <a16:rowId xmlns:a16="http://schemas.microsoft.com/office/drawing/2014/main" val="10000"/>
                      </a:ext>
                    </a:extLst>
                  </a:tr>
                  <a:tr h="0">
                    <a:tc>
                      <a:txBody>
                        <a:bodyPr/>
                        <a:lstStyle/>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smtClean="0">
                                    <a:solidFill>
                                      <a:schemeClr val="tx1"/>
                                    </a:solidFill>
                                    <a:effectLst/>
                                    <a:latin typeface="Cambria Math" panose="02040503050406030204" pitchFamily="18" charset="0"/>
                                  </a:rPr>
                                  <m:t>𝜺</m:t>
                                </m:r>
                                <m:r>
                                  <a:rPr lang="en-US" sz="1800" b="1">
                                    <a:solidFill>
                                      <a:schemeClr val="tx1"/>
                                    </a:solidFill>
                                    <a:effectLst/>
                                    <a:latin typeface="Cambria Math" panose="02040503050406030204" pitchFamily="18" charset="0"/>
                                  </a:rPr>
                                  <m:t>&gt;</m:t>
                                </m:r>
                                <m:r>
                                  <a:rPr lang="en-US" sz="1800" b="1" i="1">
                                    <a:solidFill>
                                      <a:schemeClr val="tx1"/>
                                    </a:solidFill>
                                    <a:effectLst/>
                                    <a:latin typeface="Cambria Math" panose="02040503050406030204" pitchFamily="18" charset="0"/>
                                  </a:rPr>
                                  <m:t>𝟏</m:t>
                                </m:r>
                              </m:oMath>
                            </m:oMathPara>
                          </a14:m>
                          <a:endParaRPr lang="en-US" sz="1800" b="1" dirty="0">
                            <a:solidFill>
                              <a:schemeClr val="tx1"/>
                            </a:solidFill>
                            <a:effectLst/>
                            <a:latin typeface="Calibri"/>
                            <a:ea typeface="Calibri"/>
                            <a:cs typeface="Times New Roman"/>
                          </a:endParaRPr>
                        </a:p>
                      </a:txBody>
                      <a:tcPr marL="68580" marR="68580" marT="0" marB="0">
                        <a:solidFill>
                          <a:schemeClr val="accent1">
                            <a:lumMod val="60000"/>
                            <a:lumOff val="40000"/>
                          </a:schemeClr>
                        </a:solidFill>
                      </a:tcPr>
                    </a:tc>
                    <a:tc>
                      <a:txBody>
                        <a:bodyPr/>
                        <a:lstStyle/>
                        <a:p>
                          <a:pPr marL="0" marR="0" algn="just">
                            <a:lnSpc>
                              <a:spcPct val="115000"/>
                            </a:lnSpc>
                            <a:spcBef>
                              <a:spcPts val="0"/>
                            </a:spcBef>
                            <a:spcAft>
                              <a:spcPts val="0"/>
                            </a:spcAft>
                          </a:pPr>
                          <a:r>
                            <a:rPr lang="en-US" sz="1800" dirty="0">
                              <a:effectLst/>
                            </a:rPr>
                            <a:t>Point is misclassified and lies beyond margin line.</a:t>
                          </a:r>
                          <a:endParaRPr lang="en-US"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mc:Choice>
        <mc:Fallback xmlns="">
          <p:graphicFrame>
            <p:nvGraphicFramePr>
              <p:cNvPr id="3" name="Table 2"/>
              <p:cNvGraphicFramePr>
                <a:graphicFrameLocks noGrp="1"/>
              </p:cNvGraphicFramePr>
              <p:nvPr>
                <p:extLst/>
              </p:nvPr>
            </p:nvGraphicFramePr>
            <p:xfrm>
              <a:off x="2057400" y="4823460"/>
              <a:ext cx="6080760" cy="1540256"/>
            </p:xfrm>
            <a:graphic>
              <a:graphicData uri="http://schemas.openxmlformats.org/drawingml/2006/table">
                <a:tbl>
                  <a:tblPr firstRow="1" firstCol="1" bandRow="1">
                    <a:tableStyleId>{5C22544A-7EE6-4342-B048-85BDC9FD1C3A}</a:tableStyleId>
                  </a:tblPr>
                  <a:tblGrid>
                    <a:gridCol w="1440180">
                      <a:extLst>
                        <a:ext uri="{9D8B030D-6E8A-4147-A177-3AD203B41FA5}">
                          <a16:colId xmlns:a16="http://schemas.microsoft.com/office/drawing/2014/main" val="20000"/>
                        </a:ext>
                      </a:extLst>
                    </a:gridCol>
                    <a:gridCol w="4640580">
                      <a:extLst>
                        <a:ext uri="{9D8B030D-6E8A-4147-A177-3AD203B41FA5}">
                          <a16:colId xmlns:a16="http://schemas.microsoft.com/office/drawing/2014/main" val="20001"/>
                        </a:ext>
                      </a:extLst>
                    </a:gridCol>
                  </a:tblGrid>
                  <a:tr h="927862">
                    <a:tc>
                      <a:txBody>
                        <a:bodyPr/>
                        <a:lstStyle/>
                        <a:p>
                          <a:endParaRPr lang="en-US"/>
                        </a:p>
                      </a:txBody>
                      <a:tcPr marL="68580" marR="68580" marT="0" marB="0">
                        <a:blipFill>
                          <a:blip r:embed="rId5"/>
                          <a:stretch>
                            <a:fillRect l="-424" t="-5921" r="-325000" b="-82237"/>
                          </a:stretch>
                        </a:blipFill>
                      </a:tcPr>
                    </a:tc>
                    <a:tc>
                      <a:txBody>
                        <a:bodyPr/>
                        <a:lstStyle/>
                        <a:p>
                          <a:pPr marL="0" marR="0" algn="just">
                            <a:lnSpc>
                              <a:spcPct val="115000"/>
                            </a:lnSpc>
                            <a:spcBef>
                              <a:spcPts val="0"/>
                            </a:spcBef>
                            <a:spcAft>
                              <a:spcPts val="0"/>
                            </a:spcAft>
                          </a:pPr>
                          <a:r>
                            <a:rPr lang="en-US" sz="1800" b="0" dirty="0">
                              <a:solidFill>
                                <a:schemeClr val="tx1"/>
                              </a:solidFill>
                              <a:effectLst/>
                            </a:rPr>
                            <a:t>Point classified correctly but it lies between hyperplane and its class margin line. Hence, does margin violation.</a:t>
                          </a:r>
                          <a:endParaRPr lang="en-US" sz="1800" b="0" dirty="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extLst>
                      <a:ext uri="{0D108BD9-81ED-4DB2-BD59-A6C34878D82A}">
                        <a16:rowId xmlns:a16="http://schemas.microsoft.com/office/drawing/2014/main" val="10000"/>
                      </a:ext>
                    </a:extLst>
                  </a:tr>
                  <a:tr h="612394">
                    <a:tc>
                      <a:txBody>
                        <a:bodyPr/>
                        <a:lstStyle/>
                        <a:p>
                          <a:endParaRPr lang="en-US"/>
                        </a:p>
                      </a:txBody>
                      <a:tcPr marL="68580" marR="68580" marT="0" marB="0">
                        <a:blipFill>
                          <a:blip r:embed="rId5"/>
                          <a:stretch>
                            <a:fillRect l="-424" t="-159406" r="-325000" b="-23762"/>
                          </a:stretch>
                        </a:blipFill>
                      </a:tcPr>
                    </a:tc>
                    <a:tc>
                      <a:txBody>
                        <a:bodyPr/>
                        <a:lstStyle/>
                        <a:p>
                          <a:pPr marL="0" marR="0" algn="just">
                            <a:lnSpc>
                              <a:spcPct val="115000"/>
                            </a:lnSpc>
                            <a:spcBef>
                              <a:spcPts val="0"/>
                            </a:spcBef>
                            <a:spcAft>
                              <a:spcPts val="0"/>
                            </a:spcAft>
                          </a:pPr>
                          <a:r>
                            <a:rPr lang="en-US" sz="1800" dirty="0">
                              <a:effectLst/>
                            </a:rPr>
                            <a:t>Point is misclassified and lies beyond margin line.</a:t>
                          </a:r>
                          <a:endParaRPr lang="en-US"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35229124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0038"/>
            <a:ext cx="8229600" cy="4525963"/>
          </a:xfrm>
        </p:spPr>
        <p:txBody>
          <a:bodyPr>
            <a:normAutofit/>
          </a:bodyPr>
          <a:lstStyle/>
          <a:p>
            <a:pPr algn="just"/>
            <a:r>
              <a:rPr lang="en-US" sz="1800" dirty="0"/>
              <a:t>The value of C is inversely proportional to the margin length. </a:t>
            </a:r>
          </a:p>
          <a:p>
            <a:pPr algn="just"/>
            <a:r>
              <a:rPr lang="en-US" sz="1800" dirty="0"/>
              <a:t>If C is small then margin is large (case of soft margin classifier). </a:t>
            </a:r>
          </a:p>
          <a:p>
            <a:pPr algn="just"/>
            <a:r>
              <a:rPr lang="en-US" sz="1800" dirty="0"/>
              <a:t>If C tends to approach infinity then margin is too biased on data (case of hard margin classifier). Our model has C = 1, which is acceptable.</a:t>
            </a:r>
          </a:p>
          <a:p>
            <a:pPr marL="0" indent="0">
              <a:buNone/>
            </a:pPr>
            <a:endParaRPr lang="en-US" sz="1800" dirty="0"/>
          </a:p>
        </p:txBody>
      </p:sp>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Regularization parameter or Cost</a:t>
            </a:r>
            <a:endParaRPr lang="en-US" sz="3200" dirty="0"/>
          </a:p>
        </p:txBody>
      </p:sp>
    </p:spTree>
    <p:extLst>
      <p:ext uri="{BB962C8B-B14F-4D97-AF65-F5344CB8AC3E}">
        <p14:creationId xmlns:p14="http://schemas.microsoft.com/office/powerpoint/2010/main" val="1459744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Comparing SVM models on different C</a:t>
            </a:r>
            <a:endParaRPr lang="en-US" sz="3200" dirty="0"/>
          </a:p>
        </p:txBody>
      </p:sp>
      <p:pic>
        <p:nvPicPr>
          <p:cNvPr id="5" name="Picture 4" descr="C:\Users\Kumar Vivek\Desktop\100.JPG"/>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503414"/>
            <a:ext cx="3810000" cy="3329452"/>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172200" y="1529946"/>
            <a:ext cx="3837160" cy="3335618"/>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3124201" y="1219200"/>
                <a:ext cx="14750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latin typeface="Cambria Math"/>
                        </a:rPr>
                        <m:t>𝑪</m:t>
                      </m:r>
                      <m:r>
                        <a:rPr lang="en-US" b="1" i="1" dirty="0">
                          <a:latin typeface="Cambria Math"/>
                        </a:rPr>
                        <m:t> = </m:t>
                      </m:r>
                      <m:r>
                        <a:rPr lang="en-US" b="1" i="1" dirty="0">
                          <a:latin typeface="Cambria Math"/>
                        </a:rPr>
                        <m:t>𝟏𝟎𝟎𝟎𝟎</m:t>
                      </m:r>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3124201" y="1219200"/>
                <a:ext cx="147508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239001" y="1219200"/>
                <a:ext cx="11480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latin typeface="Cambria Math"/>
                        </a:rPr>
                        <m:t>𝑪</m:t>
                      </m:r>
                      <m:r>
                        <a:rPr lang="en-US" b="1" i="1" dirty="0">
                          <a:latin typeface="Cambria Math"/>
                        </a:rPr>
                        <m:t> = </m:t>
                      </m:r>
                      <m:r>
                        <a:rPr lang="en-US" b="1" i="1" dirty="0">
                          <a:latin typeface="Cambria Math"/>
                        </a:rPr>
                        <m:t>𝟎</m:t>
                      </m:r>
                      <m:r>
                        <a:rPr lang="en-US" b="1" i="1" dirty="0">
                          <a:latin typeface="Cambria Math"/>
                        </a:rPr>
                        <m:t>.</m:t>
                      </m:r>
                      <m:r>
                        <a:rPr lang="en-US" b="1" i="1" dirty="0">
                          <a:latin typeface="Cambria Math"/>
                        </a:rPr>
                        <m:t>𝟏</m:t>
                      </m:r>
                    </m:oMath>
                  </m:oMathPara>
                </a14:m>
                <a:endParaRPr 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7239001" y="1219200"/>
                <a:ext cx="1148071" cy="369332"/>
              </a:xfrm>
              <a:prstGeom prst="rect">
                <a:avLst/>
              </a:prstGeom>
              <a:blipFill>
                <a:blip r:embed="rId5"/>
                <a:stretch>
                  <a:fillRect/>
                </a:stretch>
              </a:blipFill>
            </p:spPr>
            <p:txBody>
              <a:bodyPr/>
              <a:lstStyle/>
              <a:p>
                <a:r>
                  <a:rPr lang="en-US">
                    <a:noFill/>
                  </a:rPr>
                  <a:t> </a:t>
                </a:r>
              </a:p>
            </p:txBody>
          </p:sp>
        </mc:Fallback>
      </mc:AlternateContent>
      <p:sp>
        <p:nvSpPr>
          <p:cNvPr id="9" name="Rectangle 8"/>
          <p:cNvSpPr/>
          <p:nvPr/>
        </p:nvSpPr>
        <p:spPr>
          <a:xfrm>
            <a:off x="3124201" y="4895671"/>
            <a:ext cx="7121235" cy="1477328"/>
          </a:xfrm>
          <a:prstGeom prst="rect">
            <a:avLst/>
          </a:prstGeom>
        </p:spPr>
        <p:txBody>
          <a:bodyPr wrap="square">
            <a:spAutoFit/>
          </a:bodyPr>
          <a:lstStyle/>
          <a:p>
            <a:pPr marL="285750" indent="-285750">
              <a:buFont typeface="Arial" panose="020B0604020202020204" pitchFamily="34" charset="0"/>
              <a:buChar char="•"/>
            </a:pPr>
            <a:r>
              <a:rPr lang="en-US" dirty="0"/>
              <a:t>Left plot has large value of C and hence we can observe that margin length has been shrunk (only 3 Support Vectors (X)). </a:t>
            </a:r>
          </a:p>
          <a:p>
            <a:pPr marL="285750" indent="-285750">
              <a:buFont typeface="Arial" panose="020B0604020202020204" pitchFamily="34" charset="0"/>
              <a:buChar char="•"/>
            </a:pPr>
            <a:r>
              <a:rPr lang="en-US" dirty="0"/>
              <a:t>On the other hand, we have smaller value of C and hence margin length is expanded (10 Support Vectors (X)).</a:t>
            </a:r>
          </a:p>
          <a:p>
            <a:pPr marL="285750" indent="-285750">
              <a:buFont typeface="Arial" panose="020B0604020202020204" pitchFamily="34" charset="0"/>
              <a:buChar char="•"/>
            </a:pPr>
            <a:r>
              <a:rPr lang="en-US" dirty="0"/>
              <a:t>CV can be used to find best value of C.</a:t>
            </a:r>
          </a:p>
        </p:txBody>
      </p:sp>
      <p:sp>
        <p:nvSpPr>
          <p:cNvPr id="10" name="TextBox 9"/>
          <p:cNvSpPr txBox="1"/>
          <p:nvPr/>
        </p:nvSpPr>
        <p:spPr>
          <a:xfrm>
            <a:off x="1905000" y="4971871"/>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27500548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pPr algn="just"/>
            <a:r>
              <a:rPr lang="en-US" sz="3200" b="1" dirty="0">
                <a:solidFill>
                  <a:schemeClr val="tx2"/>
                </a:solidFill>
              </a:rPr>
              <a:t>Supervised Machine learning Types</a:t>
            </a:r>
          </a:p>
        </p:txBody>
      </p:sp>
      <p:graphicFrame>
        <p:nvGraphicFramePr>
          <p:cNvPr id="5" name="Table 4"/>
          <p:cNvGraphicFramePr>
            <a:graphicFrameLocks noGrp="1"/>
          </p:cNvGraphicFramePr>
          <p:nvPr>
            <p:extLst/>
          </p:nvPr>
        </p:nvGraphicFramePr>
        <p:xfrm>
          <a:off x="2286000" y="1630680"/>
          <a:ext cx="7467600" cy="1112520"/>
        </p:xfrm>
        <a:graphic>
          <a:graphicData uri="http://schemas.openxmlformats.org/drawingml/2006/table">
            <a:tbl>
              <a:tblPr firstRow="1" bandRow="1">
                <a:tableStyleId>{5C22544A-7EE6-4342-B048-85BDC9FD1C3A}</a:tableStyleId>
              </a:tblPr>
              <a:tblGrid>
                <a:gridCol w="3547109">
                  <a:extLst>
                    <a:ext uri="{9D8B030D-6E8A-4147-A177-3AD203B41FA5}">
                      <a16:colId xmlns:a16="http://schemas.microsoft.com/office/drawing/2014/main" val="20000"/>
                    </a:ext>
                  </a:extLst>
                </a:gridCol>
                <a:gridCol w="1710691">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tblGrid>
              <a:tr h="370840">
                <a:tc>
                  <a:txBody>
                    <a:bodyPr/>
                    <a:lstStyle/>
                    <a:p>
                      <a:r>
                        <a:rPr lang="en-US" dirty="0" smtClean="0"/>
                        <a:t>Variables</a:t>
                      </a:r>
                      <a:endParaRPr lang="en-US" dirty="0"/>
                    </a:p>
                  </a:txBody>
                  <a:tcPr/>
                </a:tc>
                <a:tc>
                  <a:txBody>
                    <a:bodyPr/>
                    <a:lstStyle/>
                    <a:p>
                      <a:r>
                        <a:rPr lang="en-US" dirty="0" smtClean="0"/>
                        <a:t>Regression</a:t>
                      </a:r>
                      <a:endParaRPr lang="en-US" dirty="0"/>
                    </a:p>
                  </a:txBody>
                  <a:tcPr/>
                </a:tc>
                <a:tc>
                  <a:txBody>
                    <a:bodyPr/>
                    <a:lstStyle/>
                    <a:p>
                      <a:r>
                        <a:rPr lang="en-US" dirty="0" smtClean="0"/>
                        <a:t>Classification</a:t>
                      </a:r>
                      <a:endParaRPr lang="en-US" dirty="0"/>
                    </a:p>
                  </a:txBody>
                  <a:tcPr/>
                </a:tc>
                <a:extLst>
                  <a:ext uri="{0D108BD9-81ED-4DB2-BD59-A6C34878D82A}">
                    <a16:rowId xmlns:a16="http://schemas.microsoft.com/office/drawing/2014/main" val="10000"/>
                  </a:ext>
                </a:extLst>
              </a:tr>
              <a:tr h="370840">
                <a:tc>
                  <a:txBody>
                    <a:bodyPr/>
                    <a:lstStyle/>
                    <a:p>
                      <a:r>
                        <a:rPr lang="en-US" b="1" dirty="0" smtClean="0"/>
                        <a:t>Response (Dependent variable)</a:t>
                      </a:r>
                      <a:endParaRPr lang="en-US" b="1" dirty="0"/>
                    </a:p>
                  </a:txBody>
                  <a:tcPr/>
                </a:tc>
                <a:tc>
                  <a:txBody>
                    <a:bodyPr/>
                    <a:lstStyle/>
                    <a:p>
                      <a:r>
                        <a:rPr lang="en-US" dirty="0" smtClean="0"/>
                        <a:t>Quantitative</a:t>
                      </a:r>
                      <a:endParaRPr lang="en-US" dirty="0"/>
                    </a:p>
                  </a:txBody>
                  <a:tcPr/>
                </a:tc>
                <a:tc>
                  <a:txBody>
                    <a:bodyPr/>
                    <a:lstStyle/>
                    <a:p>
                      <a:r>
                        <a:rPr lang="en-US" dirty="0" smtClean="0"/>
                        <a:t>Qualitative</a:t>
                      </a:r>
                      <a:endParaRPr lang="en-US" dirty="0"/>
                    </a:p>
                  </a:txBody>
                  <a:tcPr/>
                </a:tc>
                <a:extLst>
                  <a:ext uri="{0D108BD9-81ED-4DB2-BD59-A6C34878D82A}">
                    <a16:rowId xmlns:a16="http://schemas.microsoft.com/office/drawing/2014/main" val="10001"/>
                  </a:ext>
                </a:extLst>
              </a:tr>
              <a:tr h="370840">
                <a:tc>
                  <a:txBody>
                    <a:bodyPr/>
                    <a:lstStyle/>
                    <a:p>
                      <a:r>
                        <a:rPr lang="en-US" b="1" dirty="0" smtClean="0"/>
                        <a:t>Predictor (Independent variable)</a:t>
                      </a:r>
                      <a:endParaRPr lang="en-US" b="1" dirty="0"/>
                    </a:p>
                  </a:txBody>
                  <a:tcPr/>
                </a:tc>
                <a:tc>
                  <a:txBody>
                    <a:bodyPr/>
                    <a:lstStyle/>
                    <a:p>
                      <a:pPr algn="just"/>
                      <a:r>
                        <a:rPr lang="en-US" dirty="0" smtClean="0"/>
                        <a:t>No restriction</a:t>
                      </a:r>
                      <a:endParaRPr lang="en-US" dirty="0"/>
                    </a:p>
                  </a:txBody>
                  <a:tcPr/>
                </a:tc>
                <a:tc>
                  <a:txBody>
                    <a:bodyPr/>
                    <a:lstStyle/>
                    <a:p>
                      <a:r>
                        <a:rPr lang="en-US" dirty="0" smtClean="0"/>
                        <a:t>No restriction</a:t>
                      </a:r>
                      <a:endParaRPr lang="en-US" dirty="0"/>
                    </a:p>
                  </a:txBody>
                  <a:tcPr/>
                </a:tc>
                <a:extLst>
                  <a:ext uri="{0D108BD9-81ED-4DB2-BD59-A6C34878D82A}">
                    <a16:rowId xmlns:a16="http://schemas.microsoft.com/office/drawing/2014/main" val="10002"/>
                  </a:ext>
                </a:extLst>
              </a:tr>
            </a:tbl>
          </a:graphicData>
        </a:graphic>
      </p:graphicFrame>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657600"/>
            <a:ext cx="3758904"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30" y="3428999"/>
            <a:ext cx="4046571" cy="2895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297074" y="3200400"/>
            <a:ext cx="1215846" cy="369332"/>
          </a:xfrm>
          <a:prstGeom prst="rect">
            <a:avLst/>
          </a:prstGeom>
          <a:noFill/>
        </p:spPr>
        <p:txBody>
          <a:bodyPr wrap="none" rtlCol="0">
            <a:spAutoFit/>
          </a:bodyPr>
          <a:lstStyle/>
          <a:p>
            <a:r>
              <a:rPr lang="en-US" b="1" dirty="0"/>
              <a:t>Regression</a:t>
            </a:r>
          </a:p>
        </p:txBody>
      </p:sp>
      <p:sp>
        <p:nvSpPr>
          <p:cNvPr id="9" name="TextBox 8"/>
          <p:cNvSpPr txBox="1"/>
          <p:nvPr/>
        </p:nvSpPr>
        <p:spPr>
          <a:xfrm>
            <a:off x="7205279" y="3200400"/>
            <a:ext cx="1434752" cy="369332"/>
          </a:xfrm>
          <a:prstGeom prst="rect">
            <a:avLst/>
          </a:prstGeom>
          <a:noFill/>
        </p:spPr>
        <p:txBody>
          <a:bodyPr wrap="none" rtlCol="0">
            <a:spAutoFit/>
          </a:bodyPr>
          <a:lstStyle/>
          <a:p>
            <a:r>
              <a:rPr lang="en-US" b="1" dirty="0"/>
              <a:t>Classification</a:t>
            </a:r>
          </a:p>
        </p:txBody>
      </p:sp>
    </p:spTree>
    <p:extLst>
      <p:ext uri="{BB962C8B-B14F-4D97-AF65-F5344CB8AC3E}">
        <p14:creationId xmlns:p14="http://schemas.microsoft.com/office/powerpoint/2010/main" val="16042325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Hyper parameter gamma</a:t>
            </a:r>
            <a:endParaRPr lang="en-US" sz="3200" dirty="0"/>
          </a:p>
        </p:txBody>
      </p:sp>
      <p:pic>
        <p:nvPicPr>
          <p:cNvPr id="5" name="Picture 4" descr="C:\Users\Kumar Vivek\Desktop\100.JPG"/>
          <p:cNvPicPr/>
          <p:nvPr/>
        </p:nvPicPr>
        <p:blipFill>
          <a:blip r:embed="rId2">
            <a:extLst>
              <a:ext uri="{28A0092B-C50C-407E-A947-70E740481C1C}">
                <a14:useLocalDpi xmlns:a14="http://schemas.microsoft.com/office/drawing/2010/main" val="0"/>
              </a:ext>
            </a:extLst>
          </a:blip>
          <a:srcRect/>
          <a:stretch>
            <a:fillRect/>
          </a:stretch>
        </p:blipFill>
        <p:spPr bwMode="auto">
          <a:xfrm>
            <a:off x="5943601" y="2590801"/>
            <a:ext cx="4371975" cy="3438525"/>
          </a:xfrm>
          <a:prstGeom prst="rect">
            <a:avLst/>
          </a:prstGeom>
          <a:noFill/>
          <a:ln>
            <a:noFill/>
          </a:ln>
        </p:spPr>
      </p:pic>
      <p:sp>
        <p:nvSpPr>
          <p:cNvPr id="6" name="TextBox 5"/>
          <p:cNvSpPr txBox="1"/>
          <p:nvPr/>
        </p:nvSpPr>
        <p:spPr>
          <a:xfrm>
            <a:off x="1989352" y="5955268"/>
            <a:ext cx="982448" cy="369332"/>
          </a:xfrm>
          <a:prstGeom prst="rect">
            <a:avLst/>
          </a:prstGeom>
          <a:noFill/>
        </p:spPr>
        <p:txBody>
          <a:bodyPr wrap="none" rtlCol="0">
            <a:spAutoFit/>
          </a:bodyPr>
          <a:lstStyle/>
          <a:p>
            <a:r>
              <a:rPr lang="en-US" b="1" dirty="0">
                <a:solidFill>
                  <a:srgbClr val="00B0F0"/>
                </a:solidFill>
              </a:rPr>
              <a:t>Insights:</a:t>
            </a:r>
          </a:p>
        </p:txBody>
      </p:sp>
      <p:sp>
        <p:nvSpPr>
          <p:cNvPr id="7" name="TextBox 6"/>
          <p:cNvSpPr txBox="1"/>
          <p:nvPr/>
        </p:nvSpPr>
        <p:spPr>
          <a:xfrm>
            <a:off x="2971800" y="5943600"/>
            <a:ext cx="5706562" cy="369332"/>
          </a:xfrm>
          <a:prstGeom prst="rect">
            <a:avLst/>
          </a:prstGeom>
          <a:noFill/>
        </p:spPr>
        <p:txBody>
          <a:bodyPr wrap="none" rtlCol="0">
            <a:spAutoFit/>
          </a:bodyPr>
          <a:lstStyle/>
          <a:p>
            <a:r>
              <a:rPr lang="en-US" dirty="0"/>
              <a:t>No misclassified value on all the provided values to gamma</a:t>
            </a:r>
          </a:p>
        </p:txBody>
      </p:sp>
      <p:sp>
        <p:nvSpPr>
          <p:cNvPr id="3" name="Content Placeholder 2"/>
          <p:cNvSpPr>
            <a:spLocks noGrp="1"/>
          </p:cNvSpPr>
          <p:nvPr>
            <p:ph idx="1"/>
          </p:nvPr>
        </p:nvSpPr>
        <p:spPr/>
        <p:txBody>
          <a:bodyPr>
            <a:normAutofit/>
          </a:bodyPr>
          <a:lstStyle/>
          <a:p>
            <a:r>
              <a:rPr lang="en-US" sz="1800" dirty="0"/>
              <a:t>Gamma is a hyper-parameter used to estimate the </a:t>
            </a:r>
            <a:r>
              <a:rPr lang="en-US" sz="1800" b="1" dirty="0"/>
              <a:t>performance of SVM</a:t>
            </a:r>
            <a:r>
              <a:rPr lang="en-US" sz="1800" dirty="0"/>
              <a:t>. </a:t>
            </a:r>
          </a:p>
          <a:p>
            <a:r>
              <a:rPr lang="en-US" sz="1800" dirty="0"/>
              <a:t>The best value of gamma can also be found out using CV.</a:t>
            </a:r>
          </a:p>
          <a:p>
            <a:endParaRPr lang="en-US" sz="1800" dirty="0"/>
          </a:p>
          <a:p>
            <a:pPr marL="0" indent="0">
              <a:buNone/>
            </a:pPr>
            <a:r>
              <a:rPr lang="en-US" sz="1800" dirty="0"/>
              <a:t>The CV results of gamma for our dataset is as follow –</a:t>
            </a:r>
          </a:p>
          <a:p>
            <a:pPr marL="0" indent="0">
              <a:buNone/>
            </a:pPr>
            <a:endParaRPr lang="en-US" sz="1800" dirty="0"/>
          </a:p>
          <a:p>
            <a:pPr marL="0" indent="0">
              <a:buNone/>
            </a:pPr>
            <a:r>
              <a:rPr lang="en-US" sz="1800" b="1" dirty="0"/>
              <a:t>Parameters:   </a:t>
            </a:r>
          </a:p>
          <a:p>
            <a:pPr marL="0" indent="0">
              <a:buNone/>
            </a:pPr>
            <a:r>
              <a:rPr lang="en-US" sz="1800" dirty="0"/>
              <a:t>SVM-Type:  C-classification  </a:t>
            </a:r>
          </a:p>
          <a:p>
            <a:pPr marL="0" indent="0">
              <a:buNone/>
            </a:pPr>
            <a:r>
              <a:rPr lang="en-US" sz="1800" dirty="0"/>
              <a:t>SVM-Kernel:  linear        </a:t>
            </a:r>
          </a:p>
          <a:p>
            <a:pPr marL="0" indent="0">
              <a:buNone/>
            </a:pPr>
            <a:r>
              <a:rPr lang="en-US" sz="1800" dirty="0"/>
              <a:t>cost:  1 </a:t>
            </a:r>
            <a:r>
              <a:rPr lang="en-US" sz="1800" b="1" dirty="0"/>
              <a:t>      </a:t>
            </a:r>
          </a:p>
          <a:p>
            <a:pPr marL="0" indent="0">
              <a:buNone/>
            </a:pPr>
            <a:r>
              <a:rPr lang="en-US" sz="1800" b="1" dirty="0"/>
              <a:t>gamma:  0.001 </a:t>
            </a:r>
            <a:endParaRPr lang="en-US" sz="1800" dirty="0"/>
          </a:p>
          <a:p>
            <a:pPr marL="0" indent="0">
              <a:buNone/>
            </a:pPr>
            <a:r>
              <a:rPr lang="en-US" sz="1800" dirty="0"/>
              <a:t>Number of Support Vectors:  5</a:t>
            </a:r>
          </a:p>
        </p:txBody>
      </p:sp>
      <mc:AlternateContent xmlns:mc="http://schemas.openxmlformats.org/markup-compatibility/2006" xmlns:a14="http://schemas.microsoft.com/office/drawing/2010/main">
        <mc:Choice Requires="a14">
          <p:sp>
            <p:nvSpPr>
              <p:cNvPr id="8" name="TextBox 7"/>
              <p:cNvSpPr txBox="1"/>
              <p:nvPr/>
            </p:nvSpPr>
            <p:spPr>
              <a:xfrm>
                <a:off x="4864976" y="6324600"/>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𝑹</m:t>
                      </m:r>
                      <m:r>
                        <a:rPr lang="en-US" b="1" i="1" dirty="0">
                          <a:solidFill>
                            <a:srgbClr val="FF0000"/>
                          </a:solidFill>
                          <a:latin typeface="Cambria Math"/>
                        </a:rPr>
                        <m:t>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864976" y="6324600"/>
                <a:ext cx="2831224"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30815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600201"/>
                <a:ext cx="8229600" cy="1143000"/>
              </a:xfrm>
            </p:spPr>
            <p:txBody>
              <a:bodyPr>
                <a:normAutofit/>
              </a:bodyPr>
              <a:lstStyle/>
              <a:p>
                <a:pPr marL="0" indent="0" algn="just">
                  <a:buNone/>
                </a:pPr>
                <a:r>
                  <a:rPr lang="en-US" sz="1800" dirty="0"/>
                  <a:t>Consider a simulated dataset with 2 predictors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1</m:t>
                    </m:r>
                  </m:oMath>
                </a14:m>
                <a:r>
                  <a:rPr lang="en-US" sz="1800" dirty="0"/>
                  <a:t> and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2</m:t>
                    </m:r>
                  </m:oMath>
                </a14:m>
                <a:r>
                  <a:rPr lang="en-US" sz="1800" dirty="0"/>
                  <a:t> with a response variable </a:t>
                </a:r>
                <a14:m>
                  <m:oMath xmlns:m="http://schemas.openxmlformats.org/officeDocument/2006/math">
                    <m:r>
                      <a:rPr lang="en-US" sz="1800" i="1">
                        <a:latin typeface="Cambria Math"/>
                      </a:rPr>
                      <m:t>𝑦</m:t>
                    </m:r>
                    <m:r>
                      <a:rPr lang="en-US" sz="1800" i="1">
                        <a:latin typeface="Cambria Math"/>
                      </a:rPr>
                      <m:t> </m:t>
                    </m:r>
                  </m:oMath>
                </a14:m>
                <a:r>
                  <a:rPr lang="en-US" sz="1800" dirty="0"/>
                  <a:t>having two categorical outcome A and B.</a:t>
                </a:r>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600201"/>
                <a:ext cx="8229600" cy="1143000"/>
              </a:xfrm>
              <a:blipFill>
                <a:blip r:embed="rId2"/>
                <a:stretch>
                  <a:fillRect l="-593" t="-5348" r="-593"/>
                </a:stretch>
              </a:blipFill>
            </p:spPr>
            <p:txBody>
              <a:bodyPr/>
              <a:lstStyle/>
              <a:p>
                <a:r>
                  <a:rPr lang="en-US">
                    <a:noFill/>
                  </a:rPr>
                  <a:t> </a:t>
                </a:r>
              </a:p>
            </p:txBody>
          </p:sp>
        </mc:Fallback>
      </mc:AlternateContent>
      <p:sp>
        <p:nvSpPr>
          <p:cNvPr id="5"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SVM for non-linear kernel</a:t>
            </a:r>
            <a:endParaRPr lang="en-US" sz="3200" dirty="0"/>
          </a:p>
        </p:txBody>
      </p:sp>
      <p:graphicFrame>
        <p:nvGraphicFramePr>
          <p:cNvPr id="6" name="Table 5"/>
          <p:cNvGraphicFramePr>
            <a:graphicFrameLocks noGrp="1"/>
          </p:cNvGraphicFramePr>
          <p:nvPr>
            <p:extLst/>
          </p:nvPr>
        </p:nvGraphicFramePr>
        <p:xfrm>
          <a:off x="3886200" y="3048001"/>
          <a:ext cx="4572000" cy="1986915"/>
        </p:xfrm>
        <a:graphic>
          <a:graphicData uri="http://schemas.openxmlformats.org/drawingml/2006/table">
            <a:tbl>
              <a:tblPr>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190500">
                <a:tc>
                  <a:txBody>
                    <a:bodyPr/>
                    <a:lstStyle/>
                    <a:p>
                      <a:pPr algn="l" fontAlgn="ctr"/>
                      <a:endParaRPr lang="en-US" sz="1800" b="1"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l" fontAlgn="b"/>
                      <a:r>
                        <a:rPr lang="en-US" sz="1800" b="1" u="none" strike="noStrike" dirty="0">
                          <a:effectLst/>
                          <a:latin typeface="+mj-lt"/>
                        </a:rPr>
                        <a:t>X1</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b="1" u="none" strike="noStrike" dirty="0">
                          <a:effectLst/>
                          <a:latin typeface="+mj-lt"/>
                        </a:rPr>
                        <a:t>X2</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b="1" u="none" strike="noStrike" dirty="0">
                          <a:effectLst/>
                          <a:latin typeface="+mj-lt"/>
                        </a:rPr>
                        <a:t>y</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10000"/>
                  </a:ext>
                </a:extLst>
              </a:tr>
              <a:tr h="190500">
                <a:tc>
                  <a:txBody>
                    <a:bodyPr/>
                    <a:lstStyle/>
                    <a:p>
                      <a:pPr algn="r" fontAlgn="ctr"/>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ctr"/>
                </a:tc>
                <a:tc>
                  <a:txBody>
                    <a:bodyPr/>
                    <a:lstStyle/>
                    <a:p>
                      <a:pPr algn="r" fontAlgn="ctr"/>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ctr"/>
                </a:tc>
                <a:tc>
                  <a:txBody>
                    <a:bodyPr/>
                    <a:lstStyle/>
                    <a:p>
                      <a:pPr algn="r" fontAlgn="ctr"/>
                      <a:r>
                        <a:rPr lang="en-US" sz="1800" u="none" strike="noStrike">
                          <a:effectLst/>
                          <a:latin typeface="+mj-lt"/>
                        </a:rPr>
                        <a:t>2.4</a:t>
                      </a:r>
                      <a:endParaRPr lang="en-US" sz="1800" b="0" i="0" u="none" strike="noStrike">
                        <a:solidFill>
                          <a:srgbClr val="000000"/>
                        </a:solidFill>
                        <a:effectLst/>
                        <a:latin typeface="+mj-lt"/>
                      </a:endParaRPr>
                    </a:p>
                  </a:txBody>
                  <a:tcPr marL="9525" marR="9525" marT="9525" marB="0" anchor="ctr"/>
                </a:tc>
                <a:tc>
                  <a:txBody>
                    <a:bodyPr/>
                    <a:lstStyle/>
                    <a:p>
                      <a:pPr algn="l" fontAlgn="b"/>
                      <a:r>
                        <a:rPr lang="en-US" sz="1800" u="none" strike="noStrike">
                          <a:effectLst/>
                          <a:latin typeface="+mj-lt"/>
                        </a:rPr>
                        <a:t>Category 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190500">
                <a:tc>
                  <a:txBody>
                    <a:bodyPr/>
                    <a:lstStyle/>
                    <a:p>
                      <a:pPr algn="r" fontAlgn="ctr"/>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ctr"/>
                </a:tc>
                <a:tc>
                  <a:txBody>
                    <a:bodyPr/>
                    <a:lstStyle/>
                    <a:p>
                      <a:pPr algn="r" fontAlgn="ctr"/>
                      <a:r>
                        <a:rPr lang="en-US" sz="1800" u="none" strike="noStrike">
                          <a:effectLst/>
                          <a:latin typeface="+mj-lt"/>
                        </a:rPr>
                        <a:t>1.2</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dirty="0">
                          <a:effectLst/>
                          <a:latin typeface="+mj-lt"/>
                        </a:rPr>
                        <a:t>2.8</a:t>
                      </a:r>
                      <a:endParaRPr lang="en-US" sz="1800" b="0" i="0" u="none" strike="noStrike" dirty="0">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Category 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190500">
                <a:tc>
                  <a:txBody>
                    <a:bodyPr/>
                    <a:lstStyle/>
                    <a:p>
                      <a:pPr algn="r" fontAlgn="ctr"/>
                      <a:r>
                        <a:rPr lang="en-US" sz="1800" u="none" strike="noStrike">
                          <a:effectLst/>
                          <a:latin typeface="+mj-lt"/>
                        </a:rPr>
                        <a:t>3</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1.5</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1.6</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Category 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190500">
                <a:tc>
                  <a:txBody>
                    <a:bodyPr/>
                    <a:lstStyle/>
                    <a:p>
                      <a:pPr algn="r" fontAlgn="ctr"/>
                      <a:r>
                        <a:rPr lang="en-US" sz="1800" u="none" strike="noStrike">
                          <a:effectLst/>
                          <a:latin typeface="+mj-lt"/>
                        </a:rPr>
                        <a:t>4</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3.2</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Category 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4"/>
                  </a:ext>
                </a:extLst>
              </a:tr>
              <a:tr h="190500">
                <a:tc>
                  <a:txBody>
                    <a:bodyPr/>
                    <a:lstStyle/>
                    <a:p>
                      <a:pPr algn="r" fontAlgn="ctr"/>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2.5</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Category A</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5"/>
                  </a:ext>
                </a:extLst>
              </a:tr>
              <a:tr h="190500">
                <a:tc>
                  <a:txBody>
                    <a:bodyPr/>
                    <a:lstStyle/>
                    <a:p>
                      <a:pPr algn="r" fontAlgn="ctr"/>
                      <a:r>
                        <a:rPr lang="en-US" sz="1800" u="none" strike="noStrike">
                          <a:effectLst/>
                          <a:latin typeface="+mj-lt"/>
                        </a:rPr>
                        <a:t>6</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3</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1.8</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dirty="0">
                          <a:effectLst/>
                          <a:latin typeface="+mj-lt"/>
                        </a:rPr>
                        <a:t>Category A</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657134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Visualizing the data</a:t>
            </a:r>
            <a:endParaRPr lang="en-US" sz="3200" dirty="0"/>
          </a:p>
        </p:txBody>
      </p:sp>
      <p:pic>
        <p:nvPicPr>
          <p:cNvPr id="7" name="Picture 6" descr="C:\Users\Kumar Vivek\Desktop\100.JPG"/>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19200"/>
            <a:ext cx="6705600" cy="4419600"/>
          </a:xfrm>
          <a:prstGeom prst="rect">
            <a:avLst/>
          </a:prstGeom>
          <a:noFill/>
          <a:ln>
            <a:noFill/>
          </a:ln>
        </p:spPr>
      </p:pic>
      <p:sp>
        <p:nvSpPr>
          <p:cNvPr id="8" name="TextBox 7"/>
          <p:cNvSpPr txBox="1"/>
          <p:nvPr/>
        </p:nvSpPr>
        <p:spPr>
          <a:xfrm>
            <a:off x="1989352" y="5955268"/>
            <a:ext cx="982448" cy="369332"/>
          </a:xfrm>
          <a:prstGeom prst="rect">
            <a:avLst/>
          </a:prstGeom>
          <a:noFill/>
        </p:spPr>
        <p:txBody>
          <a:bodyPr wrap="none" rtlCol="0">
            <a:spAutoFit/>
          </a:bodyPr>
          <a:lstStyle/>
          <a:p>
            <a:r>
              <a:rPr lang="en-US" b="1" dirty="0">
                <a:solidFill>
                  <a:srgbClr val="00B0F0"/>
                </a:solidFill>
              </a:rPr>
              <a:t>Insights:</a:t>
            </a:r>
          </a:p>
        </p:txBody>
      </p:sp>
      <p:sp>
        <p:nvSpPr>
          <p:cNvPr id="9" name="TextBox 8"/>
          <p:cNvSpPr txBox="1"/>
          <p:nvPr/>
        </p:nvSpPr>
        <p:spPr>
          <a:xfrm>
            <a:off x="2971801" y="5858470"/>
            <a:ext cx="7239000"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Category A is widespread in the scatter plot and hence can’t be separated with a linear classifier.</a:t>
            </a:r>
          </a:p>
          <a:p>
            <a:pPr marL="285750" indent="-285750" algn="just">
              <a:buFont typeface="Arial" panose="020B0604020202020204" pitchFamily="34" charset="0"/>
              <a:buChar char="•"/>
            </a:pPr>
            <a:r>
              <a:rPr lang="en-US" dirty="0"/>
              <a:t>Both scales are in similar range to each other. </a:t>
            </a:r>
          </a:p>
        </p:txBody>
      </p:sp>
    </p:spTree>
    <p:extLst>
      <p:ext uri="{BB962C8B-B14F-4D97-AF65-F5344CB8AC3E}">
        <p14:creationId xmlns:p14="http://schemas.microsoft.com/office/powerpoint/2010/main" val="35777722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95400"/>
            <a:ext cx="8229600" cy="5257800"/>
          </a:xfrm>
        </p:spPr>
        <p:txBody>
          <a:bodyPr>
            <a:normAutofit/>
          </a:bodyPr>
          <a:lstStyle/>
          <a:p>
            <a:pPr marL="0" indent="0">
              <a:buNone/>
            </a:pPr>
            <a:r>
              <a:rPr lang="en-US" sz="1800" dirty="0"/>
              <a:t>The concept of kernel trick is that it </a:t>
            </a:r>
            <a:r>
              <a:rPr lang="en-US" sz="1800" b="1" dirty="0"/>
              <a:t>transforms the data into higher dimension </a:t>
            </a:r>
            <a:r>
              <a:rPr lang="en-US" sz="1800" dirty="0"/>
              <a:t>then the existing one and then classifies data. </a:t>
            </a:r>
          </a:p>
          <a:p>
            <a:pPr marL="0" indent="0">
              <a:buNone/>
            </a:pPr>
            <a:r>
              <a:rPr lang="en-US" sz="1800" dirty="0"/>
              <a:t>Consider graph shown below retrieved from </a:t>
            </a:r>
            <a:r>
              <a:rPr lang="en-US" sz="1800" u="sng" dirty="0">
                <a:hlinkClick r:id="rId2"/>
              </a:rPr>
              <a:t>here</a:t>
            </a:r>
            <a:r>
              <a:rPr lang="en-US" sz="1800" dirty="0"/>
              <a:t>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Here, </a:t>
            </a:r>
            <a:r>
              <a:rPr lang="en-US" sz="1800" dirty="0">
                <a:solidFill>
                  <a:srgbClr val="FF0000"/>
                </a:solidFill>
              </a:rPr>
              <a:t>red </a:t>
            </a:r>
            <a:r>
              <a:rPr lang="en-US" sz="1800" dirty="0"/>
              <a:t>points have been taken into third dimension and then classification is performed by building a hyperplane of dimension 2.</a:t>
            </a:r>
          </a:p>
          <a:p>
            <a:pPr marL="0" indent="0">
              <a:buNone/>
            </a:pPr>
            <a:endParaRPr lang="en-US" sz="1800" dirty="0"/>
          </a:p>
          <a:p>
            <a:pPr marL="0" indent="0">
              <a:buNone/>
            </a:pPr>
            <a:endParaRPr lang="en-US" sz="1800" dirty="0"/>
          </a:p>
        </p:txBody>
      </p:sp>
      <p:sp>
        <p:nvSpPr>
          <p:cNvPr id="4" name="Title 1"/>
          <p:cNvSpPr txBox="1">
            <a:spLocks noGrp="1"/>
          </p:cNvSpPr>
          <p:nvPr>
            <p:ph type="title"/>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Kernel Trick </a:t>
            </a:r>
            <a:endParaRPr lang="en-US" sz="3200" dirty="0"/>
          </a:p>
        </p:txBody>
      </p:sp>
      <p:pic>
        <p:nvPicPr>
          <p:cNvPr id="5" name="Picture 4" descr="C:\Users\Kumar Vivek\Desktop\kernel-768x306.png"/>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508886"/>
            <a:ext cx="5943600" cy="2367915"/>
          </a:xfrm>
          <a:prstGeom prst="rect">
            <a:avLst/>
          </a:prstGeom>
          <a:noFill/>
          <a:ln>
            <a:noFill/>
          </a:ln>
        </p:spPr>
      </p:pic>
    </p:spTree>
    <p:extLst>
      <p:ext uri="{BB962C8B-B14F-4D97-AF65-F5344CB8AC3E}">
        <p14:creationId xmlns:p14="http://schemas.microsoft.com/office/powerpoint/2010/main" val="38422616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1"/>
            <a:ext cx="3810000" cy="4525963"/>
          </a:xfrm>
        </p:spPr>
        <p:txBody>
          <a:bodyPr>
            <a:normAutofit lnSpcReduction="10000"/>
          </a:bodyPr>
          <a:lstStyle/>
          <a:p>
            <a:pPr algn="just"/>
            <a:r>
              <a:rPr lang="en-US" sz="1800" dirty="0"/>
              <a:t>We can find the degree of best polynomial using CV. </a:t>
            </a:r>
          </a:p>
          <a:p>
            <a:pPr algn="just"/>
            <a:r>
              <a:rPr lang="en-US" sz="1800" dirty="0"/>
              <a:t>With the best degree polynomial we can build our non-linear kernel SVM classifier.</a:t>
            </a:r>
          </a:p>
          <a:p>
            <a:pPr algn="just"/>
            <a:r>
              <a:rPr lang="en-US" sz="1800" dirty="0"/>
              <a:t>The expected model parameters –</a:t>
            </a:r>
          </a:p>
          <a:p>
            <a:pPr marL="0" indent="0" algn="just">
              <a:buNone/>
            </a:pPr>
            <a:r>
              <a:rPr lang="en-US" sz="1800" b="1" dirty="0"/>
              <a:t>Parameters:  </a:t>
            </a:r>
            <a:r>
              <a:rPr lang="en-US" sz="1800" dirty="0"/>
              <a:t> </a:t>
            </a:r>
          </a:p>
          <a:p>
            <a:pPr marL="0" indent="0" algn="just">
              <a:buNone/>
            </a:pPr>
            <a:r>
              <a:rPr lang="en-US" sz="1800" dirty="0"/>
              <a:t>SVM-Type:  C-classification  </a:t>
            </a:r>
          </a:p>
          <a:p>
            <a:pPr marL="0" indent="0" algn="just">
              <a:buNone/>
            </a:pPr>
            <a:r>
              <a:rPr lang="en-US" sz="1800" dirty="0"/>
              <a:t>SVM-Kernel:  polynomial        </a:t>
            </a:r>
          </a:p>
          <a:p>
            <a:pPr marL="0" indent="0" algn="just">
              <a:buNone/>
            </a:pPr>
            <a:r>
              <a:rPr lang="en-US" sz="1800" dirty="0"/>
              <a:t>cost:  1 </a:t>
            </a:r>
            <a:r>
              <a:rPr lang="en-US" sz="1800" b="1" dirty="0"/>
              <a:t>     </a:t>
            </a:r>
          </a:p>
          <a:p>
            <a:pPr marL="0" indent="0" algn="just">
              <a:buNone/>
            </a:pPr>
            <a:r>
              <a:rPr lang="en-US" sz="1800" b="1" dirty="0"/>
              <a:t>degree:  2 </a:t>
            </a:r>
            <a:r>
              <a:rPr lang="en-US" sz="1800" dirty="0"/>
              <a:t>      </a:t>
            </a:r>
          </a:p>
          <a:p>
            <a:pPr marL="0" indent="0" algn="just">
              <a:buNone/>
            </a:pPr>
            <a:r>
              <a:rPr lang="en-US" sz="1800" dirty="0"/>
              <a:t>gamma:  0.5      </a:t>
            </a:r>
          </a:p>
          <a:p>
            <a:pPr marL="0" indent="0" algn="just">
              <a:buNone/>
            </a:pPr>
            <a:r>
              <a:rPr lang="en-US" sz="1800" dirty="0"/>
              <a:t>coef.0:  0  </a:t>
            </a:r>
          </a:p>
          <a:p>
            <a:pPr marL="0" indent="0" algn="just">
              <a:buNone/>
            </a:pPr>
            <a:r>
              <a:rPr lang="en-US" sz="1800" dirty="0"/>
              <a:t>Number of Support Vectors:  15</a:t>
            </a:r>
          </a:p>
          <a:p>
            <a:pPr marL="0" indent="0" algn="just">
              <a:buNone/>
            </a:pPr>
            <a:endParaRPr lang="en-US" sz="1800" dirty="0"/>
          </a:p>
        </p:txBody>
      </p:sp>
      <p:sp>
        <p:nvSpPr>
          <p:cNvPr id="5"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Fitting polynomial kernel</a:t>
            </a:r>
            <a:endParaRPr lang="en-US" sz="3200" dirty="0"/>
          </a:p>
        </p:txBody>
      </p:sp>
      <p:pic>
        <p:nvPicPr>
          <p:cNvPr id="6" name="Picture 5" descr="C:\Users\Kumar Vivek\Desktop\100.JPG"/>
          <p:cNvPicPr/>
          <p:nvPr/>
        </p:nvPicPr>
        <p:blipFill>
          <a:blip r:embed="rId2">
            <a:extLst>
              <a:ext uri="{28A0092B-C50C-407E-A947-70E740481C1C}">
                <a14:useLocalDpi xmlns:a14="http://schemas.microsoft.com/office/drawing/2010/main" val="0"/>
              </a:ext>
            </a:extLst>
          </a:blip>
          <a:srcRect/>
          <a:stretch>
            <a:fillRect/>
          </a:stretch>
        </p:blipFill>
        <p:spPr bwMode="auto">
          <a:xfrm>
            <a:off x="5902700" y="1514476"/>
            <a:ext cx="4536700" cy="3895725"/>
          </a:xfrm>
          <a:prstGeom prst="rect">
            <a:avLst/>
          </a:prstGeom>
          <a:noFill/>
          <a:ln>
            <a:noFill/>
          </a:ln>
        </p:spPr>
      </p:pic>
      <mc:AlternateContent xmlns:mc="http://schemas.openxmlformats.org/markup-compatibility/2006" xmlns:a14="http://schemas.microsoft.com/office/drawing/2010/main">
        <mc:Choice Requires="a14">
          <p:sp>
            <p:nvSpPr>
              <p:cNvPr id="7" name="TextBox 6"/>
              <p:cNvSpPr txBox="1"/>
              <p:nvPr/>
            </p:nvSpPr>
            <p:spPr>
              <a:xfrm>
                <a:off x="4864976" y="6324600"/>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𝑹</m:t>
                      </m:r>
                      <m:r>
                        <a:rPr lang="en-US" b="1" i="1" dirty="0">
                          <a:solidFill>
                            <a:srgbClr val="FF0000"/>
                          </a:solidFill>
                          <a:latin typeface="Cambria Math"/>
                        </a:rPr>
                        <m:t>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864976" y="6324600"/>
                <a:ext cx="2831224"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05164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371601"/>
            <a:ext cx="8229600" cy="685800"/>
          </a:xfrm>
        </p:spPr>
        <p:txBody>
          <a:bodyPr>
            <a:normAutofit/>
          </a:bodyPr>
          <a:lstStyle/>
          <a:p>
            <a:pPr marL="0" indent="0">
              <a:buNone/>
            </a:pPr>
            <a:r>
              <a:rPr lang="en-US" sz="1800" dirty="0"/>
              <a:t>Consider iris dataset with only Petal attributes and target as Species. Deploying SVM with radial kernel we can classify data into all 3 categories as shown –</a:t>
            </a:r>
          </a:p>
          <a:p>
            <a:endParaRPr lang="en-US" sz="1800" dirty="0"/>
          </a:p>
        </p:txBody>
      </p:sp>
      <p:sp>
        <p:nvSpPr>
          <p:cNvPr id="8"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Multi class SVM</a:t>
            </a:r>
            <a:endParaRPr lang="en-US" sz="3200" dirty="0"/>
          </a:p>
        </p:txBody>
      </p:sp>
      <p:pic>
        <p:nvPicPr>
          <p:cNvPr id="9" name="Picture 8" descr="C:\Users\Kumar Vivek\Desktop\100.JPG"/>
          <p:cNvPicPr/>
          <p:nvPr/>
        </p:nvPicPr>
        <p:blipFill>
          <a:blip r:embed="rId2">
            <a:extLst>
              <a:ext uri="{28A0092B-C50C-407E-A947-70E740481C1C}">
                <a14:useLocalDpi xmlns:a14="http://schemas.microsoft.com/office/drawing/2010/main" val="0"/>
              </a:ext>
            </a:extLst>
          </a:blip>
          <a:srcRect/>
          <a:stretch>
            <a:fillRect/>
          </a:stretch>
        </p:blipFill>
        <p:spPr bwMode="auto">
          <a:xfrm>
            <a:off x="3810001" y="2209800"/>
            <a:ext cx="4760913" cy="3970020"/>
          </a:xfrm>
          <a:prstGeom prst="rect">
            <a:avLst/>
          </a:prstGeom>
          <a:noFill/>
          <a:ln>
            <a:noFill/>
          </a:ln>
        </p:spPr>
      </p:pic>
      <mc:AlternateContent xmlns:mc="http://schemas.openxmlformats.org/markup-compatibility/2006" xmlns:a14="http://schemas.microsoft.com/office/drawing/2010/main">
        <mc:Choice Requires="a14">
          <p:sp>
            <p:nvSpPr>
              <p:cNvPr id="10" name="TextBox 9"/>
              <p:cNvSpPr txBox="1"/>
              <p:nvPr/>
            </p:nvSpPr>
            <p:spPr>
              <a:xfrm>
                <a:off x="4864976" y="6324600"/>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𝑹</m:t>
                      </m:r>
                      <m:r>
                        <a:rPr lang="en-US" b="1" i="1" dirty="0">
                          <a:solidFill>
                            <a:srgbClr val="FF0000"/>
                          </a:solidFill>
                          <a:latin typeface="Cambria Math"/>
                        </a:rPr>
                        <m:t>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864976" y="6324600"/>
                <a:ext cx="2831224"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12883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Decision Trees</a:t>
            </a:r>
            <a:endParaRPr lang="en-US" sz="3200" dirty="0"/>
          </a:p>
        </p:txBody>
      </p:sp>
      <p:sp>
        <p:nvSpPr>
          <p:cNvPr id="5" name="TextBox 4"/>
          <p:cNvSpPr txBox="1"/>
          <p:nvPr/>
        </p:nvSpPr>
        <p:spPr>
          <a:xfrm>
            <a:off x="2071255" y="1277034"/>
            <a:ext cx="8153400" cy="1477328"/>
          </a:xfrm>
          <a:prstGeom prst="rect">
            <a:avLst/>
          </a:prstGeom>
          <a:noFill/>
        </p:spPr>
        <p:txBody>
          <a:bodyPr wrap="square" rtlCol="0">
            <a:spAutoFit/>
          </a:bodyPr>
          <a:lstStyle/>
          <a:p>
            <a:pPr algn="just"/>
            <a:r>
              <a:rPr lang="en-US" dirty="0"/>
              <a:t>A decision tree is a classification machine learning method which assigns new data based on the trained model.</a:t>
            </a:r>
          </a:p>
          <a:p>
            <a:pPr algn="just"/>
            <a:endParaRPr lang="en-US" dirty="0"/>
          </a:p>
          <a:p>
            <a:pPr algn="just"/>
            <a:r>
              <a:rPr lang="en-US" dirty="0"/>
              <a:t>Decision trees can be implemented for both numeric (regression) as well as class categorical (classifier) output.</a:t>
            </a:r>
          </a:p>
        </p:txBody>
      </p:sp>
    </p:spTree>
    <p:extLst>
      <p:ext uri="{BB962C8B-B14F-4D97-AF65-F5344CB8AC3E}">
        <p14:creationId xmlns:p14="http://schemas.microsoft.com/office/powerpoint/2010/main" val="27560310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Regression Decision Trees</a:t>
            </a:r>
            <a:endParaRPr lang="en-US" sz="3200" dirty="0"/>
          </a:p>
        </p:txBody>
      </p:sp>
      <p:pic>
        <p:nvPicPr>
          <p:cNvPr id="5" name="Picture 2" descr="C:\Users\Kumar Vivek\Desktop\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380" y="1400176"/>
            <a:ext cx="8542020" cy="3933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71801" y="5650468"/>
            <a:ext cx="7195885" cy="369332"/>
          </a:xfrm>
          <a:prstGeom prst="rect">
            <a:avLst/>
          </a:prstGeom>
          <a:noFill/>
        </p:spPr>
        <p:txBody>
          <a:bodyPr wrap="square" rtlCol="0">
            <a:spAutoFit/>
          </a:bodyPr>
          <a:lstStyle/>
          <a:p>
            <a:pPr algn="just"/>
            <a:r>
              <a:rPr lang="en-US" dirty="0"/>
              <a:t>Decision tree predicting numeric response variable.</a:t>
            </a:r>
          </a:p>
        </p:txBody>
      </p:sp>
      <p:sp>
        <p:nvSpPr>
          <p:cNvPr id="7" name="TextBox 6"/>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19779483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Classification Decision Trees</a:t>
            </a:r>
            <a:endParaRPr lang="en-US" sz="32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219200"/>
            <a:ext cx="794238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971801" y="5650468"/>
            <a:ext cx="7195885" cy="369332"/>
          </a:xfrm>
          <a:prstGeom prst="rect">
            <a:avLst/>
          </a:prstGeom>
          <a:noFill/>
        </p:spPr>
        <p:txBody>
          <a:bodyPr wrap="square" rtlCol="0">
            <a:spAutoFit/>
          </a:bodyPr>
          <a:lstStyle/>
          <a:p>
            <a:pPr algn="just"/>
            <a:r>
              <a:rPr lang="en-US" dirty="0"/>
              <a:t>Decision tree predicting categorical response variable.</a:t>
            </a:r>
          </a:p>
        </p:txBody>
      </p:sp>
      <p:sp>
        <p:nvSpPr>
          <p:cNvPr id="7" name="TextBox 6"/>
          <p:cNvSpPr txBox="1"/>
          <p:nvPr/>
        </p:nvSpPr>
        <p:spPr>
          <a:xfrm>
            <a:off x="1905000" y="5620756"/>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26130892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Decision Trees – Illustration </a:t>
            </a:r>
            <a:endParaRPr lang="en-US" sz="3200" dirty="0"/>
          </a:p>
        </p:txBody>
      </p:sp>
      <p:sp>
        <p:nvSpPr>
          <p:cNvPr id="5" name="TextBox 4"/>
          <p:cNvSpPr txBox="1"/>
          <p:nvPr/>
        </p:nvSpPr>
        <p:spPr>
          <a:xfrm>
            <a:off x="2057400" y="1295401"/>
            <a:ext cx="8001000" cy="646331"/>
          </a:xfrm>
          <a:prstGeom prst="rect">
            <a:avLst/>
          </a:prstGeom>
          <a:noFill/>
        </p:spPr>
        <p:txBody>
          <a:bodyPr wrap="square" rtlCol="0">
            <a:spAutoFit/>
          </a:bodyPr>
          <a:lstStyle/>
          <a:p>
            <a:pPr algn="just"/>
            <a:r>
              <a:rPr lang="en-US" dirty="0"/>
              <a:t>Consider Iris dataset where we need to predict flower class based on 4 independent  variables. Let us make decision tree on iris dataset and visualize the model.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675" y="2057400"/>
            <a:ext cx="5523977" cy="4267200"/>
          </a:xfrm>
          <a:prstGeom prst="rect">
            <a:avLst/>
          </a:prstGeom>
        </p:spPr>
      </p:pic>
    </p:spTree>
    <p:extLst>
      <p:ext uri="{BB962C8B-B14F-4D97-AF65-F5344CB8AC3E}">
        <p14:creationId xmlns:p14="http://schemas.microsoft.com/office/powerpoint/2010/main" val="2677755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19200"/>
            <a:ext cx="8229600" cy="990600"/>
          </a:xfrm>
        </p:spPr>
        <p:txBody>
          <a:bodyPr>
            <a:normAutofit/>
          </a:bodyPr>
          <a:lstStyle/>
          <a:p>
            <a:pPr algn="just"/>
            <a:r>
              <a:rPr lang="en-US" sz="1800" dirty="0"/>
              <a:t>A regression technique estimates new values based on the model built on the data fetched from past values (a case of supervised technique). </a:t>
            </a:r>
          </a:p>
          <a:p>
            <a:pPr algn="just"/>
            <a:r>
              <a:rPr lang="en-US" sz="1800" dirty="0"/>
              <a:t>Broadly, regression can be divided into three type –</a:t>
            </a:r>
          </a:p>
          <a:p>
            <a:pPr marL="457200" lvl="1" indent="0" algn="just">
              <a:buNone/>
            </a:pPr>
            <a:endParaRPr lang="en-US" sz="1400" dirty="0"/>
          </a:p>
        </p:txBody>
      </p:sp>
      <p:sp>
        <p:nvSpPr>
          <p:cNvPr id="4" name="Title 1"/>
          <p:cNvSpPr>
            <a:spLocks noGrp="1"/>
          </p:cNvSpPr>
          <p:nvPr>
            <p:ph type="title"/>
          </p:nvPr>
        </p:nvSpPr>
        <p:spPr/>
        <p:txBody>
          <a:bodyPr>
            <a:normAutofit/>
          </a:bodyPr>
          <a:lstStyle/>
          <a:p>
            <a:pPr algn="just"/>
            <a:r>
              <a:rPr lang="en-US" sz="3200" b="1" dirty="0">
                <a:solidFill>
                  <a:schemeClr val="tx2"/>
                </a:solidFill>
              </a:rPr>
              <a:t>Regression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455780"/>
            <a:ext cx="2666999" cy="219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373520"/>
            <a:ext cx="2961496" cy="2112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4114800"/>
            <a:ext cx="293513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590800" y="2286000"/>
            <a:ext cx="1473480" cy="369332"/>
          </a:xfrm>
          <a:prstGeom prst="rect">
            <a:avLst/>
          </a:prstGeom>
          <a:noFill/>
        </p:spPr>
        <p:txBody>
          <a:bodyPr wrap="none" rtlCol="0">
            <a:spAutoFit/>
          </a:bodyPr>
          <a:lstStyle/>
          <a:p>
            <a:r>
              <a:rPr lang="en-US" b="1" dirty="0"/>
              <a:t>Simple Linear</a:t>
            </a:r>
          </a:p>
        </p:txBody>
      </p:sp>
      <p:sp>
        <p:nvSpPr>
          <p:cNvPr id="10" name="TextBox 9"/>
          <p:cNvSpPr txBox="1"/>
          <p:nvPr/>
        </p:nvSpPr>
        <p:spPr>
          <a:xfrm>
            <a:off x="5257800" y="2831068"/>
            <a:ext cx="1638590" cy="369332"/>
          </a:xfrm>
          <a:prstGeom prst="rect">
            <a:avLst/>
          </a:prstGeom>
          <a:noFill/>
        </p:spPr>
        <p:txBody>
          <a:bodyPr wrap="none" rtlCol="0">
            <a:spAutoFit/>
          </a:bodyPr>
          <a:lstStyle/>
          <a:p>
            <a:r>
              <a:rPr lang="en-US" b="1" dirty="0"/>
              <a:t>Multiple Linear</a:t>
            </a:r>
          </a:p>
        </p:txBody>
      </p:sp>
      <p:sp>
        <p:nvSpPr>
          <p:cNvPr id="11" name="TextBox 10"/>
          <p:cNvSpPr txBox="1"/>
          <p:nvPr/>
        </p:nvSpPr>
        <p:spPr>
          <a:xfrm>
            <a:off x="8500244" y="3810000"/>
            <a:ext cx="1253356" cy="369332"/>
          </a:xfrm>
          <a:prstGeom prst="rect">
            <a:avLst/>
          </a:prstGeom>
          <a:noFill/>
        </p:spPr>
        <p:txBody>
          <a:bodyPr wrap="none" rtlCol="0">
            <a:spAutoFit/>
          </a:bodyPr>
          <a:lstStyle/>
          <a:p>
            <a:r>
              <a:rPr lang="en-US" b="1" dirty="0"/>
              <a:t>Polynomial</a:t>
            </a:r>
          </a:p>
        </p:txBody>
      </p:sp>
    </p:spTree>
    <p:extLst>
      <p:ext uri="{BB962C8B-B14F-4D97-AF65-F5344CB8AC3E}">
        <p14:creationId xmlns:p14="http://schemas.microsoft.com/office/powerpoint/2010/main" val="11875980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3200" b="1" dirty="0">
                <a:solidFill>
                  <a:schemeClr val="tx2"/>
                </a:solidFill>
              </a:rPr>
              <a:t>Accuracy of the model</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1473801206"/>
              </p:ext>
            </p:extLst>
          </p:nvPr>
        </p:nvGraphicFramePr>
        <p:xfrm>
          <a:off x="3581400" y="2514600"/>
          <a:ext cx="5029200" cy="1703070"/>
        </p:xfrm>
        <a:graphic>
          <a:graphicData uri="http://schemas.openxmlformats.org/drawingml/2006/table">
            <a:tbl>
              <a:tblPr>
                <a:tableStyleId>{5C22544A-7EE6-4342-B048-85BDC9FD1C3A}</a:tableStyleId>
              </a:tblPr>
              <a:tblGrid>
                <a:gridCol w="1005840">
                  <a:extLst>
                    <a:ext uri="{9D8B030D-6E8A-4147-A177-3AD203B41FA5}">
                      <a16:colId xmlns:a16="http://schemas.microsoft.com/office/drawing/2014/main" val="20000"/>
                    </a:ext>
                  </a:extLst>
                </a:gridCol>
                <a:gridCol w="10058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1005840">
                  <a:extLst>
                    <a:ext uri="{9D8B030D-6E8A-4147-A177-3AD203B41FA5}">
                      <a16:colId xmlns:a16="http://schemas.microsoft.com/office/drawing/2014/main" val="20004"/>
                    </a:ext>
                  </a:extLst>
                </a:gridCol>
              </a:tblGrid>
              <a:tr h="190500">
                <a:tc>
                  <a:txBody>
                    <a:bodyPr/>
                    <a:lstStyle/>
                    <a:p>
                      <a:pPr algn="l" fontAlgn="b"/>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gridSpan="3">
                  <a:txBody>
                    <a:bodyPr/>
                    <a:lstStyle/>
                    <a:p>
                      <a:pPr algn="ctr" fontAlgn="b"/>
                      <a:r>
                        <a:rPr lang="en-US" sz="1800" b="1" u="none" strike="noStrike" dirty="0" err="1">
                          <a:effectLst/>
                          <a:latin typeface="+mj-lt"/>
                        </a:rPr>
                        <a:t>dt_predict</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hMerge="1">
                  <a:txBody>
                    <a:bodyPr/>
                    <a:lstStyle/>
                    <a:p>
                      <a:endParaRPr lang="en-US"/>
                    </a:p>
                  </a:txBody>
                  <a:tcPr/>
                </a:tc>
                <a:tc hMerge="1">
                  <a:txBody>
                    <a:bodyPr/>
                    <a:lstStyle/>
                    <a:p>
                      <a:pPr algn="l" fontAlgn="b"/>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10000"/>
                  </a:ext>
                </a:extLst>
              </a:tr>
              <a:tr h="190500">
                <a:tc>
                  <a:txBody>
                    <a:bodyPr/>
                    <a:lstStyle/>
                    <a:p>
                      <a:pPr algn="l" fontAlgn="ctr"/>
                      <a:r>
                        <a:rPr lang="en-US" sz="1800" b="1" u="none" strike="noStrike" dirty="0">
                          <a:effectLst/>
                          <a:latin typeface="+mj-lt"/>
                        </a:rPr>
                        <a:t>actual</a:t>
                      </a:r>
                      <a:endParaRPr lang="en-US" sz="1800" b="1"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l" fontAlgn="b"/>
                      <a:r>
                        <a:rPr lang="en-US" sz="1800" u="none" strike="noStrike">
                          <a:effectLst/>
                          <a:latin typeface="+mj-lt"/>
                        </a:rPr>
                        <a:t>setosa</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versicolor</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virginica</a:t>
                      </a:r>
                      <a:endParaRPr lang="en-US" sz="1800" b="0" i="0" u="none" strike="noStrike">
                        <a:solidFill>
                          <a:srgbClr val="000000"/>
                        </a:solidFill>
                        <a:effectLst/>
                        <a:latin typeface="+mj-lt"/>
                      </a:endParaRPr>
                    </a:p>
                  </a:txBody>
                  <a:tcPr marL="9525" marR="9525" marT="9525" marB="0" anchor="b"/>
                </a:tc>
                <a:tc>
                  <a:txBody>
                    <a:bodyPr/>
                    <a:lstStyle/>
                    <a:p>
                      <a:pPr algn="l" fontAlgn="b"/>
                      <a:r>
                        <a:rPr lang="en-US" sz="1800" u="none" strike="noStrike">
                          <a:effectLst/>
                          <a:latin typeface="+mj-lt"/>
                        </a:rPr>
                        <a:t>Sum</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800" u="none" strike="noStrike" dirty="0" err="1">
                          <a:effectLst/>
                          <a:latin typeface="+mj-lt"/>
                        </a:rPr>
                        <a:t>setosa</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B050"/>
                          </a:solidFill>
                          <a:effectLst/>
                          <a:latin typeface="+mj-lt"/>
                        </a:rPr>
                        <a:t>17</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17</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800" u="none" strike="noStrike" dirty="0">
                          <a:effectLst/>
                          <a:latin typeface="+mj-lt"/>
                        </a:rPr>
                        <a:t>versicolor</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B050"/>
                          </a:solidFill>
                          <a:effectLst/>
                          <a:latin typeface="+mj-lt"/>
                        </a:rPr>
                        <a:t>12</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b="1" u="none" strike="noStrike" dirty="0">
                          <a:solidFill>
                            <a:srgbClr val="FF0000"/>
                          </a:solidFill>
                          <a:effectLst/>
                          <a:latin typeface="+mj-lt"/>
                        </a:rPr>
                        <a:t>3</a:t>
                      </a:r>
                      <a:endParaRPr lang="en-US" sz="1800" b="1" i="0" u="none" strike="noStrike" dirty="0">
                        <a:solidFill>
                          <a:srgbClr val="FF0000"/>
                        </a:solidFill>
                        <a:effectLst/>
                        <a:latin typeface="+mj-lt"/>
                      </a:endParaRPr>
                    </a:p>
                  </a:txBody>
                  <a:tcPr marL="9525" marR="9525" marT="9525" marB="0" anchor="b"/>
                </a:tc>
                <a:tc>
                  <a:txBody>
                    <a:bodyPr/>
                    <a:lstStyle/>
                    <a:p>
                      <a:pPr algn="r" fontAlgn="b"/>
                      <a:r>
                        <a:rPr lang="en-US" sz="1800" u="none" strike="noStrike">
                          <a:effectLst/>
                          <a:latin typeface="+mj-lt"/>
                        </a:rPr>
                        <a:t>15</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800" u="none" strike="noStrike">
                          <a:effectLst/>
                          <a:latin typeface="+mj-lt"/>
                        </a:rPr>
                        <a:t>virginica</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B050"/>
                          </a:solidFill>
                          <a:effectLst/>
                          <a:latin typeface="+mj-lt"/>
                        </a:rPr>
                        <a:t>13</a:t>
                      </a:r>
                      <a:endParaRPr lang="en-US" sz="1800" b="1" i="0" u="none" strike="noStrike" dirty="0">
                        <a:solidFill>
                          <a:srgbClr val="00B050"/>
                        </a:solidFill>
                        <a:effectLst/>
                        <a:latin typeface="+mj-lt"/>
                      </a:endParaRPr>
                    </a:p>
                  </a:txBody>
                  <a:tcPr marL="9525" marR="9525" marT="9525" marB="0" anchor="b"/>
                </a:tc>
                <a:tc>
                  <a:txBody>
                    <a:bodyPr/>
                    <a:lstStyle/>
                    <a:p>
                      <a:pPr algn="r" fontAlgn="b"/>
                      <a:r>
                        <a:rPr lang="en-US" sz="1800" u="none" strike="noStrike" dirty="0">
                          <a:effectLst/>
                          <a:latin typeface="+mj-lt"/>
                        </a:rPr>
                        <a:t>13</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800" u="none" strike="noStrike">
                          <a:effectLst/>
                          <a:latin typeface="+mj-lt"/>
                        </a:rPr>
                        <a:t>Sum</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17</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16</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b="1" u="none" strike="noStrike" dirty="0">
                          <a:solidFill>
                            <a:srgbClr val="0070C0"/>
                          </a:solidFill>
                          <a:effectLst/>
                          <a:latin typeface="+mj-lt"/>
                        </a:rPr>
                        <a:t>45</a:t>
                      </a:r>
                      <a:endParaRPr lang="en-US" sz="1800" b="1" i="0" u="none" strike="noStrike" dirty="0">
                        <a:solidFill>
                          <a:srgbClr val="0070C0"/>
                        </a:solidFill>
                        <a:effectLst/>
                        <a:latin typeface="+mj-lt"/>
                      </a:endParaRPr>
                    </a:p>
                  </a:txBody>
                  <a:tcPr marL="9525" marR="9525" marT="9525" marB="0" anchor="b"/>
                </a:tc>
                <a:extLst>
                  <a:ext uri="{0D108BD9-81ED-4DB2-BD59-A6C34878D82A}">
                    <a16:rowId xmlns:a16="http://schemas.microsoft.com/office/drawing/2014/main" val="10005"/>
                  </a:ext>
                </a:extLst>
              </a:tr>
            </a:tbl>
          </a:graphicData>
        </a:graphic>
      </p:graphicFrame>
      <p:sp>
        <p:nvSpPr>
          <p:cNvPr id="6" name="TextBox 5"/>
          <p:cNvSpPr txBox="1"/>
          <p:nvPr/>
        </p:nvSpPr>
        <p:spPr>
          <a:xfrm>
            <a:off x="2133601" y="1417639"/>
            <a:ext cx="5426165" cy="646331"/>
          </a:xfrm>
          <a:prstGeom prst="rect">
            <a:avLst/>
          </a:prstGeom>
          <a:noFill/>
        </p:spPr>
        <p:txBody>
          <a:bodyPr wrap="none" rtlCol="0">
            <a:spAutoFit/>
          </a:bodyPr>
          <a:lstStyle/>
          <a:p>
            <a:r>
              <a:rPr lang="en-US" dirty="0"/>
              <a:t>The confusion matrix is given below for the iris dataset –</a:t>
            </a:r>
          </a:p>
          <a:p>
            <a:endParaRPr lang="en-US" dirty="0"/>
          </a:p>
        </p:txBody>
      </p:sp>
      <p:sp>
        <p:nvSpPr>
          <p:cNvPr id="7" name="TextBox 6"/>
          <p:cNvSpPr txBox="1"/>
          <p:nvPr/>
        </p:nvSpPr>
        <p:spPr>
          <a:xfrm>
            <a:off x="2971801" y="5562600"/>
            <a:ext cx="7195885" cy="369332"/>
          </a:xfrm>
          <a:prstGeom prst="rect">
            <a:avLst/>
          </a:prstGeom>
          <a:noFill/>
        </p:spPr>
        <p:txBody>
          <a:bodyPr wrap="square" rtlCol="0">
            <a:spAutoFit/>
          </a:bodyPr>
          <a:lstStyle/>
          <a:p>
            <a:pPr algn="just"/>
            <a:r>
              <a:rPr lang="en-US" dirty="0"/>
              <a:t>Accuracy of the given model is </a:t>
            </a:r>
            <a:r>
              <a:rPr lang="en-US" b="1" dirty="0"/>
              <a:t>93.3%</a:t>
            </a:r>
          </a:p>
        </p:txBody>
      </p:sp>
      <p:sp>
        <p:nvSpPr>
          <p:cNvPr id="8" name="TextBox 7"/>
          <p:cNvSpPr txBox="1"/>
          <p:nvPr/>
        </p:nvSpPr>
        <p:spPr>
          <a:xfrm>
            <a:off x="1905000" y="5562600"/>
            <a:ext cx="982448" cy="369332"/>
          </a:xfrm>
          <a:prstGeom prst="rect">
            <a:avLst/>
          </a:prstGeom>
          <a:noFill/>
        </p:spPr>
        <p:txBody>
          <a:bodyPr wrap="none" rtlCol="0">
            <a:spAutoFit/>
          </a:bodyPr>
          <a:lstStyle/>
          <a:p>
            <a:r>
              <a:rPr lang="en-US" b="1" dirty="0">
                <a:solidFill>
                  <a:srgbClr val="00B0F0"/>
                </a:solidFill>
              </a:rPr>
              <a:t>Insights:</a:t>
            </a:r>
          </a:p>
        </p:txBody>
      </p:sp>
      <mc:AlternateContent xmlns:mc="http://schemas.openxmlformats.org/markup-compatibility/2006" xmlns:a14="http://schemas.microsoft.com/office/drawing/2010/main">
        <mc:Choice Requires="a14">
          <p:sp>
            <p:nvSpPr>
              <p:cNvPr id="9" name="TextBox 8"/>
              <p:cNvSpPr txBox="1"/>
              <p:nvPr/>
            </p:nvSpPr>
            <p:spPr>
              <a:xfrm>
                <a:off x="4864976" y="6324600"/>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a:solidFill>
                            <a:srgbClr val="FF0000"/>
                          </a:solidFill>
                          <a:latin typeface="Cambria Math"/>
                        </a:rPr>
                        <m:t>− ∗− </m:t>
                      </m:r>
                      <m:r>
                        <a:rPr lang="en-US" b="1" i="1" dirty="0">
                          <a:solidFill>
                            <a:srgbClr val="FF0000"/>
                          </a:solidFill>
                          <a:latin typeface="Cambria Math"/>
                        </a:rPr>
                        <m:t>𝑹</m:t>
                      </m:r>
                      <m:r>
                        <a:rPr lang="en-US" b="1" i="1" dirty="0">
                          <a:solidFill>
                            <a:srgbClr val="FF0000"/>
                          </a:solidFill>
                          <a:latin typeface="Cambria Math"/>
                        </a:rPr>
                        <m:t> </m:t>
                      </m:r>
                      <m:r>
                        <a:rPr lang="en-US" b="1" i="1" dirty="0">
                          <a:solidFill>
                            <a:srgbClr val="FF0000"/>
                          </a:solidFill>
                          <a:latin typeface="Cambria Math"/>
                        </a:rPr>
                        <m:t>𝑯𝒂𝒏𝒅𝒔</m:t>
                      </m:r>
                      <m:r>
                        <a:rPr lang="en-US" b="1" i="1" dirty="0">
                          <a:solidFill>
                            <a:srgbClr val="FF0000"/>
                          </a:solidFill>
                          <a:latin typeface="Cambria Math"/>
                        </a:rPr>
                        <m:t> </m:t>
                      </m:r>
                      <m:r>
                        <a:rPr lang="en-US" b="1" i="1" dirty="0">
                          <a:solidFill>
                            <a:srgbClr val="FF0000"/>
                          </a:solidFill>
                          <a:latin typeface="Cambria Math"/>
                        </a:rPr>
                        <m:t>𝑶𝒏</m:t>
                      </m:r>
                      <m:r>
                        <a:rPr lang="en-US" b="1" i="1" dirty="0">
                          <a:solidFill>
                            <a:srgbClr val="FF0000"/>
                          </a:solidFill>
                          <a:latin typeface="Cambria Math"/>
                        </a:rPr>
                        <m:t>− ∗−</m:t>
                      </m:r>
                    </m:oMath>
                  </m:oMathPara>
                </a14:m>
                <a:endParaRPr lang="en-US" b="1"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64976" y="6324600"/>
                <a:ext cx="2831224"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355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Regularization</a:t>
            </a:r>
            <a:endParaRPr lang="en-US" sz="3200" b="1" dirty="0">
              <a:solidFill>
                <a:schemeClr val="tx2"/>
              </a:solidFill>
            </a:endParaRPr>
          </a:p>
        </p:txBody>
      </p:sp>
      <p:sp>
        <p:nvSpPr>
          <p:cNvPr id="5" name="TextBox 4"/>
          <p:cNvSpPr txBox="1"/>
          <p:nvPr/>
        </p:nvSpPr>
        <p:spPr>
          <a:xfrm>
            <a:off x="942106" y="1385451"/>
            <a:ext cx="10820400" cy="923330"/>
          </a:xfrm>
          <a:prstGeom prst="rect">
            <a:avLst/>
          </a:prstGeom>
          <a:noFill/>
        </p:spPr>
        <p:txBody>
          <a:bodyPr wrap="square" rtlCol="0">
            <a:spAutoFit/>
          </a:bodyPr>
          <a:lstStyle/>
          <a:p>
            <a:pPr algn="just"/>
            <a:r>
              <a:rPr lang="en-US" dirty="0" smtClean="0"/>
              <a:t>Regularization techniques tries to </a:t>
            </a:r>
            <a:r>
              <a:rPr lang="en-US" b="1" dirty="0" smtClean="0"/>
              <a:t>maintain the bias – variance trade-off </a:t>
            </a:r>
            <a:r>
              <a:rPr lang="en-US" dirty="0" smtClean="0"/>
              <a:t>in a given model by shrinking or completely removing the predictors coefficients. Consider given charts to understand how does a model looks like with different bias and variance values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664" y="2017927"/>
            <a:ext cx="6666667" cy="4285714"/>
          </a:xfrm>
          <a:prstGeom prst="rect">
            <a:avLst/>
          </a:prstGeom>
        </p:spPr>
      </p:pic>
      <p:sp>
        <p:nvSpPr>
          <p:cNvPr id="7" name="TextBox 6"/>
          <p:cNvSpPr txBox="1"/>
          <p:nvPr/>
        </p:nvSpPr>
        <p:spPr>
          <a:xfrm>
            <a:off x="942106" y="2493814"/>
            <a:ext cx="4073237" cy="1477328"/>
          </a:xfrm>
          <a:prstGeom prst="rect">
            <a:avLst/>
          </a:prstGeom>
          <a:noFill/>
        </p:spPr>
        <p:txBody>
          <a:bodyPr wrap="square" rtlCol="0">
            <a:spAutoFit/>
          </a:bodyPr>
          <a:lstStyle/>
          <a:p>
            <a:r>
              <a:rPr lang="en-US" dirty="0" smtClean="0"/>
              <a:t>High bias | Low variance -&gt; </a:t>
            </a:r>
          </a:p>
          <a:p>
            <a:pPr algn="ctr"/>
            <a:r>
              <a:rPr lang="en-US" dirty="0" smtClean="0"/>
              <a:t>Case of </a:t>
            </a:r>
            <a:r>
              <a:rPr lang="en-US" b="1" dirty="0" smtClean="0"/>
              <a:t>under-fitting</a:t>
            </a:r>
          </a:p>
          <a:p>
            <a:endParaRPr lang="en-US" dirty="0" smtClean="0"/>
          </a:p>
          <a:p>
            <a:r>
              <a:rPr lang="en-US" dirty="0" smtClean="0"/>
              <a:t>Low bias | High variance -&gt; </a:t>
            </a:r>
          </a:p>
          <a:p>
            <a:pPr algn="ctr"/>
            <a:r>
              <a:rPr lang="en-US" dirty="0" smtClean="0"/>
              <a:t>Case of </a:t>
            </a:r>
            <a:r>
              <a:rPr lang="en-US" b="1" dirty="0" smtClean="0"/>
              <a:t>over-fitting</a:t>
            </a:r>
          </a:p>
        </p:txBody>
      </p:sp>
    </p:spTree>
    <p:extLst>
      <p:ext uri="{BB962C8B-B14F-4D97-AF65-F5344CB8AC3E}">
        <p14:creationId xmlns:p14="http://schemas.microsoft.com/office/powerpoint/2010/main" val="30239359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3736"/>
            <a:ext cx="10515600" cy="4351338"/>
          </a:xfrm>
        </p:spPr>
        <p:txBody>
          <a:bodyPr>
            <a:normAutofit/>
          </a:bodyPr>
          <a:lstStyle/>
          <a:p>
            <a:pPr algn="just"/>
            <a:r>
              <a:rPr lang="en-US" sz="1800" dirty="0" smtClean="0"/>
              <a:t>Ridge regression adds </a:t>
            </a:r>
            <a:r>
              <a:rPr lang="en-US" sz="1800" dirty="0"/>
              <a:t>an additional constraint </a:t>
            </a:r>
            <a:r>
              <a:rPr lang="en-US" sz="1800" dirty="0" smtClean="0"/>
              <a:t>to model such </a:t>
            </a:r>
            <a:r>
              <a:rPr lang="en-US" sz="1800" dirty="0"/>
              <a:t>that the regression objective </a:t>
            </a:r>
            <a:r>
              <a:rPr lang="en-US" sz="1800" dirty="0" smtClean="0"/>
              <a:t>is to minimize </a:t>
            </a:r>
            <a:r>
              <a:rPr lang="en-US" sz="1800" dirty="0"/>
              <a:t>the </a:t>
            </a:r>
            <a:endParaRPr lang="en-US" sz="1800" dirty="0" smtClean="0"/>
          </a:p>
          <a:p>
            <a:pPr marL="0" indent="0" algn="just">
              <a:buNone/>
            </a:pPr>
            <a:endParaRPr lang="en-US" sz="1800" dirty="0" smtClean="0"/>
          </a:p>
          <a:p>
            <a:pPr marL="0" indent="0" algn="just">
              <a:buNone/>
            </a:pPr>
            <a:r>
              <a:rPr lang="en-US" sz="1800" dirty="0"/>
              <a:t>	</a:t>
            </a:r>
            <a:r>
              <a:rPr lang="en-US" sz="1800" dirty="0" smtClean="0"/>
              <a:t>		RSS </a:t>
            </a:r>
            <a:r>
              <a:rPr lang="en-US" sz="1800" dirty="0"/>
              <a:t>+ λ (L2 norm of β</a:t>
            </a:r>
            <a:r>
              <a:rPr lang="en-US" sz="1800" dirty="0" smtClean="0"/>
              <a:t>) =</a:t>
            </a:r>
          </a:p>
          <a:p>
            <a:pPr algn="just"/>
            <a:endParaRPr lang="en-US" sz="1800" dirty="0" smtClean="0"/>
          </a:p>
          <a:p>
            <a:pPr algn="just"/>
            <a:r>
              <a:rPr lang="en-US" sz="1800" dirty="0" smtClean="0"/>
              <a:t>As </a:t>
            </a:r>
            <a:r>
              <a:rPr lang="en-US" sz="1800" dirty="0"/>
              <a:t>with least squares, ridge regression tries to minimize the first factor i.e. RSS, however, the second factor called the shrinkage penalty is small when β is close to zero. </a:t>
            </a:r>
            <a:endParaRPr lang="en-US" sz="1800" dirty="0" smtClean="0"/>
          </a:p>
          <a:p>
            <a:pPr algn="just"/>
            <a:r>
              <a:rPr lang="en-US" sz="1800" dirty="0" smtClean="0"/>
              <a:t>The </a:t>
            </a:r>
            <a:r>
              <a:rPr lang="en-US" sz="1800" dirty="0"/>
              <a:t>regularization parameter serves to control the relative impact of these two parameters. The L2 norm is applied to all the regression coefficients excluding the intercept.</a:t>
            </a:r>
          </a:p>
          <a:p>
            <a:pPr algn="just"/>
            <a:endParaRPr lang="en-US" sz="1800" dirty="0"/>
          </a:p>
          <a:p>
            <a:pPr marL="0" indent="0" algn="just">
              <a:buNone/>
            </a:pPr>
            <a:endParaRPr lang="en-US" sz="1800" dirty="0" smtClean="0"/>
          </a:p>
          <a:p>
            <a:pPr marL="0" indent="0" algn="just">
              <a:buNone/>
            </a:pPr>
            <a:endParaRPr lang="en-US" sz="1800" dirty="0"/>
          </a:p>
        </p:txBody>
      </p:sp>
      <p:sp>
        <p:nvSpPr>
          <p:cNvPr id="7"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Ridge Regression</a:t>
            </a:r>
            <a:endParaRPr lang="en-US" sz="3200" b="1" dirty="0">
              <a:solidFill>
                <a:schemeClr val="tx2"/>
              </a:solidFill>
            </a:endParaRPr>
          </a:p>
        </p:txBody>
      </p:sp>
      <p:pic>
        <p:nvPicPr>
          <p:cNvPr id="8" name="Picture 7" descr="http://ilp01/author/UploadedImages/1993/l2_objective.png"/>
          <p:cNvPicPr/>
          <p:nvPr/>
        </p:nvPicPr>
        <p:blipFill>
          <a:blip r:embed="rId2">
            <a:extLst>
              <a:ext uri="{28A0092B-C50C-407E-A947-70E740481C1C}">
                <a14:useLocalDpi xmlns:a14="http://schemas.microsoft.com/office/drawing/2010/main" val="0"/>
              </a:ext>
            </a:extLst>
          </a:blip>
          <a:srcRect/>
          <a:stretch>
            <a:fillRect/>
          </a:stretch>
        </p:blipFill>
        <p:spPr bwMode="auto">
          <a:xfrm>
            <a:off x="5957454" y="1787235"/>
            <a:ext cx="2327564" cy="734290"/>
          </a:xfrm>
          <a:prstGeom prst="rect">
            <a:avLst/>
          </a:prstGeom>
          <a:noFill/>
          <a:ln>
            <a:noFill/>
          </a:ln>
        </p:spPr>
      </p:pic>
    </p:spTree>
    <p:extLst>
      <p:ext uri="{BB962C8B-B14F-4D97-AF65-F5344CB8AC3E}">
        <p14:creationId xmlns:p14="http://schemas.microsoft.com/office/powerpoint/2010/main" val="4167257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3736"/>
            <a:ext cx="10515600" cy="4351338"/>
          </a:xfrm>
        </p:spPr>
        <p:txBody>
          <a:bodyPr>
            <a:normAutofit/>
          </a:bodyPr>
          <a:lstStyle/>
          <a:p>
            <a:pPr marL="0" indent="0" algn="just">
              <a:buNone/>
            </a:pPr>
            <a:r>
              <a:rPr lang="en-US" sz="1800" dirty="0" smtClean="0"/>
              <a:t>Consider a dataset in which we need to predict the price of the house based on its size. The sample of the dataset is shown –</a:t>
            </a:r>
          </a:p>
          <a:p>
            <a:pPr marL="0" indent="0" algn="just">
              <a:buNone/>
            </a:pPr>
            <a:r>
              <a:rPr lang="en-US" sz="1800" dirty="0" smtClean="0"/>
              <a:t> </a:t>
            </a:r>
            <a:endParaRPr lang="en-US" sz="1800" dirty="0"/>
          </a:p>
        </p:txBody>
      </p:sp>
      <p:sp>
        <p:nvSpPr>
          <p:cNvPr id="7"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Ridge Regression – Illustration </a:t>
            </a:r>
            <a:endParaRPr lang="en-US" sz="3200" b="1" dirty="0">
              <a:solidFill>
                <a:schemeClr val="tx2"/>
              </a:solidFill>
            </a:endParaRPr>
          </a:p>
        </p:txBody>
      </p:sp>
      <p:graphicFrame>
        <p:nvGraphicFramePr>
          <p:cNvPr id="2" name="Table 1"/>
          <p:cNvGraphicFramePr>
            <a:graphicFrameLocks noGrp="1"/>
          </p:cNvGraphicFramePr>
          <p:nvPr>
            <p:extLst/>
          </p:nvPr>
        </p:nvGraphicFramePr>
        <p:xfrm>
          <a:off x="3851563" y="2623705"/>
          <a:ext cx="3726873" cy="1986915"/>
        </p:xfrm>
        <a:graphic>
          <a:graphicData uri="http://schemas.openxmlformats.org/drawingml/2006/table">
            <a:tbl>
              <a:tblPr>
                <a:tableStyleId>{5C22544A-7EE6-4342-B048-85BDC9FD1C3A}</a:tableStyleId>
              </a:tblPr>
              <a:tblGrid>
                <a:gridCol w="1242291">
                  <a:extLst>
                    <a:ext uri="{9D8B030D-6E8A-4147-A177-3AD203B41FA5}">
                      <a16:colId xmlns:a16="http://schemas.microsoft.com/office/drawing/2014/main" val="2805918253"/>
                    </a:ext>
                  </a:extLst>
                </a:gridCol>
                <a:gridCol w="1242291">
                  <a:extLst>
                    <a:ext uri="{9D8B030D-6E8A-4147-A177-3AD203B41FA5}">
                      <a16:colId xmlns:a16="http://schemas.microsoft.com/office/drawing/2014/main" val="518734336"/>
                    </a:ext>
                  </a:extLst>
                </a:gridCol>
                <a:gridCol w="1242291">
                  <a:extLst>
                    <a:ext uri="{9D8B030D-6E8A-4147-A177-3AD203B41FA5}">
                      <a16:colId xmlns:a16="http://schemas.microsoft.com/office/drawing/2014/main" val="1964348619"/>
                    </a:ext>
                  </a:extLst>
                </a:gridCol>
              </a:tblGrid>
              <a:tr h="190500">
                <a:tc>
                  <a:txBody>
                    <a:bodyPr/>
                    <a:lstStyle/>
                    <a:p>
                      <a:pPr algn="l" fontAlgn="ctr"/>
                      <a:endParaRPr lang="en-US" sz="1800" b="0"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l" fontAlgn="b"/>
                      <a:r>
                        <a:rPr lang="en-US" sz="1800" b="1" u="none" strike="noStrike" dirty="0">
                          <a:effectLst/>
                          <a:latin typeface="+mj-lt"/>
                        </a:rPr>
                        <a:t>Size</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b="1" u="none" strike="noStrike" dirty="0">
                          <a:effectLst/>
                          <a:latin typeface="+mj-lt"/>
                        </a:rPr>
                        <a:t>Price</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2379539838"/>
                  </a:ext>
                </a:extLst>
              </a:tr>
              <a:tr h="190500">
                <a:tc>
                  <a:txBody>
                    <a:bodyPr/>
                    <a:lstStyle/>
                    <a:p>
                      <a:pPr algn="r" fontAlgn="ctr"/>
                      <a:r>
                        <a:rPr lang="en-US" sz="1800" u="none" strike="noStrike">
                          <a:effectLst/>
                          <a:latin typeface="+mj-lt"/>
                        </a:rPr>
                        <a:t>1</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dirty="0">
                          <a:effectLst/>
                          <a:latin typeface="+mj-lt"/>
                        </a:rPr>
                        <a:t>1700</a:t>
                      </a:r>
                      <a:endParaRPr lang="en-US" sz="1800" b="0" i="0" u="none" strike="noStrike" dirty="0">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286500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821392845"/>
                  </a:ext>
                </a:extLst>
              </a:tr>
              <a:tr h="190500">
                <a:tc>
                  <a:txBody>
                    <a:bodyPr/>
                    <a:lstStyle/>
                    <a:p>
                      <a:pPr algn="r" fontAlgn="ctr"/>
                      <a:r>
                        <a:rPr lang="en-US" sz="1800" u="none" strike="noStrike">
                          <a:effectLst/>
                          <a:latin typeface="+mj-lt"/>
                        </a:rPr>
                        <a:t>2</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1701</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549000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100694862"/>
                  </a:ext>
                </a:extLst>
              </a:tr>
              <a:tr h="190500">
                <a:tc>
                  <a:txBody>
                    <a:bodyPr/>
                    <a:lstStyle/>
                    <a:p>
                      <a:pPr algn="r" fontAlgn="ctr"/>
                      <a:r>
                        <a:rPr lang="en-US" sz="1800" u="none" strike="noStrike">
                          <a:effectLst/>
                          <a:latin typeface="+mj-lt"/>
                        </a:rPr>
                        <a:t>3</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1662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249000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443575601"/>
                  </a:ext>
                </a:extLst>
              </a:tr>
              <a:tr h="190500">
                <a:tc>
                  <a:txBody>
                    <a:bodyPr/>
                    <a:lstStyle/>
                    <a:p>
                      <a:pPr algn="r" fontAlgn="ctr"/>
                      <a:r>
                        <a:rPr lang="en-US" sz="1800" u="none" strike="noStrike">
                          <a:effectLst/>
                          <a:latin typeface="+mj-lt"/>
                        </a:rPr>
                        <a:t>4</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1852</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550000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753903285"/>
                  </a:ext>
                </a:extLst>
              </a:tr>
              <a:tr h="190500">
                <a:tc>
                  <a:txBody>
                    <a:bodyPr/>
                    <a:lstStyle/>
                    <a:p>
                      <a:pPr algn="r" fontAlgn="ctr"/>
                      <a:r>
                        <a:rPr lang="en-US" sz="1800" u="none" strike="noStrike">
                          <a:effectLst/>
                          <a:latin typeface="+mj-lt"/>
                        </a:rPr>
                        <a:t>5</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1320</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170000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011642661"/>
                  </a:ext>
                </a:extLst>
              </a:tr>
              <a:tr h="190500">
                <a:tc>
                  <a:txBody>
                    <a:bodyPr/>
                    <a:lstStyle/>
                    <a:p>
                      <a:pPr algn="r" fontAlgn="ctr"/>
                      <a:r>
                        <a:rPr lang="en-US" sz="1800" u="none" strike="noStrike">
                          <a:effectLst/>
                          <a:latin typeface="+mj-lt"/>
                        </a:rPr>
                        <a:t>6</a:t>
                      </a:r>
                      <a:endParaRPr lang="en-US" sz="1800" b="0" i="0" u="none" strike="noStrike">
                        <a:solidFill>
                          <a:srgbClr val="000000"/>
                        </a:solidFill>
                        <a:effectLst/>
                        <a:latin typeface="+mj-lt"/>
                      </a:endParaRPr>
                    </a:p>
                  </a:txBody>
                  <a:tcPr marL="9525" marR="9525" marT="9525" marB="0" anchor="ctr"/>
                </a:tc>
                <a:tc>
                  <a:txBody>
                    <a:bodyPr/>
                    <a:lstStyle/>
                    <a:p>
                      <a:pPr algn="r" fontAlgn="b"/>
                      <a:r>
                        <a:rPr lang="en-US" sz="1800" u="none" strike="noStrike">
                          <a:effectLst/>
                          <a:latin typeface="+mj-lt"/>
                        </a:rPr>
                        <a:t>1456</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225000</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2905372492"/>
                  </a:ext>
                </a:extLst>
              </a:tr>
            </a:tbl>
          </a:graphicData>
        </a:graphic>
      </p:graphicFrame>
    </p:spTree>
    <p:extLst>
      <p:ext uri="{BB962C8B-B14F-4D97-AF65-F5344CB8AC3E}">
        <p14:creationId xmlns:p14="http://schemas.microsoft.com/office/powerpoint/2010/main" val="5875655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Models at different range of lambda</a:t>
            </a:r>
            <a:endParaRPr lang="en-US" sz="3200" b="1" dirty="0">
              <a:solidFill>
                <a:schemeClr val="tx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72944"/>
            <a:ext cx="4228164" cy="31525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179" y="1106455"/>
            <a:ext cx="4076860" cy="29394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182" y="3386797"/>
            <a:ext cx="4406151" cy="3152549"/>
          </a:xfrm>
          <a:prstGeom prst="rect">
            <a:avLst/>
          </a:prstGeom>
        </p:spPr>
      </p:pic>
      <p:sp>
        <p:nvSpPr>
          <p:cNvPr id="8" name="TextBox 7"/>
          <p:cNvSpPr txBox="1"/>
          <p:nvPr/>
        </p:nvSpPr>
        <p:spPr>
          <a:xfrm>
            <a:off x="5798742" y="4207593"/>
            <a:ext cx="982448" cy="369332"/>
          </a:xfrm>
          <a:prstGeom prst="rect">
            <a:avLst/>
          </a:prstGeom>
          <a:noFill/>
        </p:spPr>
        <p:txBody>
          <a:bodyPr wrap="none" rtlCol="0">
            <a:spAutoFit/>
          </a:bodyPr>
          <a:lstStyle/>
          <a:p>
            <a:r>
              <a:rPr lang="en-US" b="1" dirty="0">
                <a:solidFill>
                  <a:srgbClr val="00B0F0"/>
                </a:solidFill>
              </a:rPr>
              <a:t>Insights:</a:t>
            </a:r>
          </a:p>
        </p:txBody>
      </p:sp>
      <p:sp>
        <p:nvSpPr>
          <p:cNvPr id="9" name="TextBox 8"/>
          <p:cNvSpPr txBox="1"/>
          <p:nvPr/>
        </p:nvSpPr>
        <p:spPr>
          <a:xfrm>
            <a:off x="5195449" y="4626052"/>
            <a:ext cx="2269764" cy="1477328"/>
          </a:xfrm>
          <a:prstGeom prst="rect">
            <a:avLst/>
          </a:prstGeom>
          <a:noFill/>
        </p:spPr>
        <p:txBody>
          <a:bodyPr wrap="square" rtlCol="0">
            <a:spAutoFit/>
          </a:bodyPr>
          <a:lstStyle/>
          <a:p>
            <a:pPr algn="just"/>
            <a:r>
              <a:rPr lang="en-US" dirty="0" smtClean="0"/>
              <a:t>At λ = 0, regularization effect becomes 0.</a:t>
            </a:r>
          </a:p>
          <a:p>
            <a:pPr algn="just"/>
            <a:endParaRPr lang="en-US" dirty="0" smtClean="0"/>
          </a:p>
          <a:p>
            <a:pPr algn="just"/>
            <a:r>
              <a:rPr lang="en-US" dirty="0" smtClean="0"/>
              <a:t>At λ = infinity, RSS effect becomes 0.</a:t>
            </a:r>
            <a:endParaRPr lang="en-US" dirty="0"/>
          </a:p>
        </p:txBody>
      </p:sp>
    </p:spTree>
    <p:extLst>
      <p:ext uri="{BB962C8B-B14F-4D97-AF65-F5344CB8AC3E}">
        <p14:creationId xmlns:p14="http://schemas.microsoft.com/office/powerpoint/2010/main" val="18443757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Best value of lambda</a:t>
            </a:r>
            <a:endParaRPr lang="en-US" sz="3200" b="1" dirty="0">
              <a:solidFill>
                <a:schemeClr val="tx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024" y="1497309"/>
            <a:ext cx="5649113" cy="4029637"/>
          </a:xfrm>
          <a:prstGeom prst="rect">
            <a:avLst/>
          </a:prstGeom>
        </p:spPr>
      </p:pic>
      <p:sp>
        <p:nvSpPr>
          <p:cNvPr id="6" name="TextBox 5"/>
          <p:cNvSpPr txBox="1"/>
          <p:nvPr/>
        </p:nvSpPr>
        <p:spPr>
          <a:xfrm>
            <a:off x="955965" y="1759527"/>
            <a:ext cx="4530436" cy="923330"/>
          </a:xfrm>
          <a:prstGeom prst="rect">
            <a:avLst/>
          </a:prstGeom>
          <a:noFill/>
        </p:spPr>
        <p:txBody>
          <a:bodyPr wrap="square" rtlCol="0">
            <a:spAutoFit/>
          </a:bodyPr>
          <a:lstStyle/>
          <a:p>
            <a:pPr algn="just"/>
            <a:r>
              <a:rPr lang="en-US" dirty="0" smtClean="0"/>
              <a:t>The best value of lambda can be achieved using cross – validation method. The lambda with the least average CV error is chosen.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92" y="2864601"/>
            <a:ext cx="5430008" cy="3705742"/>
          </a:xfrm>
          <a:prstGeom prst="rect">
            <a:avLst/>
          </a:prstGeom>
        </p:spPr>
      </p:pic>
    </p:spTree>
    <p:extLst>
      <p:ext uri="{BB962C8B-B14F-4D97-AF65-F5344CB8AC3E}">
        <p14:creationId xmlns:p14="http://schemas.microsoft.com/office/powerpoint/2010/main" val="42714507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Coefficients comparison</a:t>
            </a:r>
            <a:endParaRPr lang="en-US" sz="3200" b="1" dirty="0">
              <a:solidFill>
                <a:schemeClr val="tx2"/>
              </a:solidFill>
            </a:endParaRPr>
          </a:p>
        </p:txBody>
      </p:sp>
      <p:sp>
        <p:nvSpPr>
          <p:cNvPr id="6" name="TextBox 5"/>
          <p:cNvSpPr txBox="1"/>
          <p:nvPr/>
        </p:nvSpPr>
        <p:spPr>
          <a:xfrm>
            <a:off x="7295034" y="1195250"/>
            <a:ext cx="982448" cy="369332"/>
          </a:xfrm>
          <a:prstGeom prst="rect">
            <a:avLst/>
          </a:prstGeom>
          <a:noFill/>
        </p:spPr>
        <p:txBody>
          <a:bodyPr wrap="none" rtlCol="0">
            <a:spAutoFit/>
          </a:bodyPr>
          <a:lstStyle/>
          <a:p>
            <a:r>
              <a:rPr lang="en-US" b="1" dirty="0">
                <a:solidFill>
                  <a:srgbClr val="00B0F0"/>
                </a:solidFill>
              </a:rPr>
              <a:t>Insights:</a:t>
            </a:r>
          </a:p>
        </p:txBody>
      </p:sp>
      <p:sp>
        <p:nvSpPr>
          <p:cNvPr id="7" name="TextBox 6"/>
          <p:cNvSpPr txBox="1"/>
          <p:nvPr/>
        </p:nvSpPr>
        <p:spPr>
          <a:xfrm>
            <a:off x="7295034" y="1623758"/>
            <a:ext cx="3724018" cy="923330"/>
          </a:xfrm>
          <a:prstGeom prst="rect">
            <a:avLst/>
          </a:prstGeom>
          <a:noFill/>
        </p:spPr>
        <p:txBody>
          <a:bodyPr wrap="square" rtlCol="0">
            <a:spAutoFit/>
          </a:bodyPr>
          <a:lstStyle/>
          <a:p>
            <a:pPr algn="just"/>
            <a:r>
              <a:rPr lang="en-US" dirty="0" smtClean="0"/>
              <a:t>The intercept remains intact, however regularized model coefficients have shrink.</a:t>
            </a:r>
            <a:endParaRPr lang="en-US" dirty="0"/>
          </a:p>
        </p:txBody>
      </p:sp>
      <mc:AlternateContent xmlns:mc="http://schemas.openxmlformats.org/markup-compatibility/2006" xmlns:a14="http://schemas.microsoft.com/office/drawing/2010/main">
        <mc:Choice Requires="a14">
          <p:graphicFrame>
            <p:nvGraphicFramePr>
              <p:cNvPr id="8" name="Content Placeholder 4"/>
              <p:cNvGraphicFramePr>
                <a:graphicFrameLocks/>
              </p:cNvGraphicFramePr>
              <p:nvPr>
                <p:extLst/>
              </p:nvPr>
            </p:nvGraphicFramePr>
            <p:xfrm>
              <a:off x="1129328" y="1219204"/>
              <a:ext cx="5237019" cy="5297200"/>
            </p:xfrm>
            <a:graphic>
              <a:graphicData uri="http://schemas.openxmlformats.org/drawingml/2006/table">
                <a:tbl>
                  <a:tblPr firstRow="1" bandRow="1">
                    <a:tableStyleId>{5C22544A-7EE6-4342-B048-85BDC9FD1C3A}</a:tableStyleId>
                  </a:tblPr>
                  <a:tblGrid>
                    <a:gridCol w="1611276">
                      <a:extLst>
                        <a:ext uri="{9D8B030D-6E8A-4147-A177-3AD203B41FA5}">
                          <a16:colId xmlns:a16="http://schemas.microsoft.com/office/drawing/2014/main" val="1028706922"/>
                        </a:ext>
                      </a:extLst>
                    </a:gridCol>
                    <a:gridCol w="309305">
                      <a:extLst>
                        <a:ext uri="{9D8B030D-6E8A-4147-A177-3AD203B41FA5}">
                          <a16:colId xmlns:a16="http://schemas.microsoft.com/office/drawing/2014/main" val="20001"/>
                        </a:ext>
                      </a:extLst>
                    </a:gridCol>
                    <a:gridCol w="1642571">
                      <a:extLst>
                        <a:ext uri="{9D8B030D-6E8A-4147-A177-3AD203B41FA5}">
                          <a16:colId xmlns:a16="http://schemas.microsoft.com/office/drawing/2014/main" val="3477390278"/>
                        </a:ext>
                      </a:extLst>
                    </a:gridCol>
                    <a:gridCol w="1673867">
                      <a:extLst>
                        <a:ext uri="{9D8B030D-6E8A-4147-A177-3AD203B41FA5}">
                          <a16:colId xmlns:a16="http://schemas.microsoft.com/office/drawing/2014/main" val="1377035231"/>
                        </a:ext>
                      </a:extLst>
                    </a:gridCol>
                  </a:tblGrid>
                  <a:tr h="425731">
                    <a:tc rowSpan="2">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Coefficients</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endParaRPr lang="en-US" sz="1400" b="1" i="0" kern="1200" dirty="0" smtClean="0">
                            <a:solidFill>
                              <a:schemeClr val="lt1"/>
                            </a:solidFill>
                            <a:effectLst/>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Un-regularized model</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Regularized model</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710818320"/>
                      </a:ext>
                    </a:extLst>
                  </a:tr>
                  <a:tr h="348312">
                    <a:tc vMerge="1">
                      <a:txBody>
                        <a:bodyPr/>
                        <a:lstStyle/>
                        <a:p>
                          <a:pPr marL="0" marR="0" indent="0" algn="ctr" defTabSz="914400" rtl="0" eaLnBrk="1" fontAlgn="auto" latinLnBrk="0" hangingPunct="1">
                            <a:lnSpc>
                              <a:spcPts val="1400"/>
                            </a:lnSpc>
                            <a:spcBef>
                              <a:spcPts val="1200"/>
                            </a:spcBef>
                            <a:spcAft>
                              <a:spcPts val="0"/>
                            </a:spcAft>
                            <a:buClrTx/>
                            <a:buSzTx/>
                            <a:buFontTx/>
                            <a:buNone/>
                            <a:tabLst/>
                            <a:defRPr/>
                          </a:pPr>
                          <a:endParaRPr lang="en-US" sz="1200" b="1" i="0" kern="1200" dirty="0" smtClean="0">
                            <a:solidFill>
                              <a:schemeClr val="lt1"/>
                            </a:solidFill>
                            <a:effectLst/>
                            <a:latin typeface="Verdana" panose="020B0604030504040204" pitchFamily="34" charset="0"/>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gridSpan="2">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Order 10</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endParaRPr lang="en-US"/>
                        </a:p>
                      </a:txBody>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Order 10</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dirty="0" smtClean="0">
                              <a:latin typeface="+mj-lt"/>
                              <a:ea typeface="Verdana" panose="020B0604030504040204" pitchFamily="34" charset="0"/>
                              <a:cs typeface="Verdana" panose="020B0604030504040204" pitchFamily="34" charset="0"/>
                            </a:rPr>
                            <a:t>Intercept</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411109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411109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Verdana" panose="020B0604030504040204" pitchFamily="34" charset="0"/>
                                        <a:cs typeface="Verdana" panose="020B0604030504040204" pitchFamily="34" charset="0"/>
                                      </a:rPr>
                                      <m:t>1</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1600857</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699534.529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7816739"/>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Cambria Math" panose="02040503050406030204" pitchFamily="18" charset="0"/>
                                        <a:cs typeface="Verdana" panose="020B0604030504040204" pitchFamily="34" charset="0"/>
                                      </a:rPr>
                                      <m:t>2</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423860</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185216.107</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Cambria Math" panose="02040503050406030204" pitchFamily="18" charset="0"/>
                                        <a:cs typeface="Verdana" panose="020B0604030504040204" pitchFamily="34" charset="0"/>
                                      </a:rPr>
                                      <m:t>3</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344985</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150749.706</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7595001"/>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Cambria Math" panose="02040503050406030204" pitchFamily="18" charset="0"/>
                                        <a:cs typeface="Verdana" panose="020B0604030504040204" pitchFamily="34" charset="0"/>
                                      </a:rPr>
                                      <m:t>4</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286933</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125382.664</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6006090"/>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Cambria Math" panose="02040503050406030204" pitchFamily="18" charset="0"/>
                                        <a:cs typeface="Verdana" panose="020B0604030504040204" pitchFamily="34" charset="0"/>
                                      </a:rPr>
                                      <m:t>5</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-204538</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-89378.064</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2187357"/>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Cambria Math" panose="02040503050406030204" pitchFamily="18" charset="0"/>
                                        <a:cs typeface="Verdana" panose="020B0604030504040204" pitchFamily="34" charset="0"/>
                                      </a:rPr>
                                      <m:t>6</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-179616</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-78487.656</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169326"/>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Cambria Math" panose="02040503050406030204" pitchFamily="18" charset="0"/>
                                        <a:cs typeface="Verdana" panose="020B0604030504040204" pitchFamily="34" charset="0"/>
                                      </a:rPr>
                                      <m:t>7</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85770</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37479.176</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5729688"/>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Cambria Math" panose="02040503050406030204" pitchFamily="18" charset="0"/>
                                        <a:cs typeface="Verdana" panose="020B0604030504040204" pitchFamily="34" charset="0"/>
                                      </a:rPr>
                                      <m:t>8</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-20714</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-9051.315</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8068980"/>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Cambria Math" panose="02040503050406030204" pitchFamily="18" charset="0"/>
                                        <a:cs typeface="Verdana" panose="020B0604030504040204" pitchFamily="34" charset="0"/>
                                      </a:rPr>
                                      <m:t>9</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-211009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-92205.471</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3590509"/>
                      </a:ext>
                    </a:extLst>
                  </a:tr>
                  <a:tr h="348312">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1400" b="0" i="1" smtClean="0">
                                        <a:latin typeface="Cambria Math" panose="02040503050406030204" pitchFamily="18" charset="0"/>
                                        <a:ea typeface="Cambria Math" panose="02040503050406030204" pitchFamily="18" charset="0"/>
                                        <a:cs typeface="Verdana" panose="020B0604030504040204" pitchFamily="34" charset="0"/>
                                      </a:rPr>
                                      <m:t>𝛽</m:t>
                                    </m:r>
                                  </m:e>
                                  <m:sub>
                                    <m:r>
                                      <a:rPr lang="en-US" sz="1400" b="0" i="1" smtClean="0">
                                        <a:latin typeface="Cambria Math" panose="02040503050406030204" pitchFamily="18" charset="0"/>
                                        <a:ea typeface="Cambria Math" panose="02040503050406030204" pitchFamily="18" charset="0"/>
                                        <a:cs typeface="Verdana" panose="020B0604030504040204" pitchFamily="34" charset="0"/>
                                      </a:rPr>
                                      <m:t>1</m:t>
                                    </m:r>
                                    <m:r>
                                      <a:rPr lang="en-US" sz="1400" b="0" i="1" smtClean="0">
                                        <a:latin typeface="Cambria Math" panose="02040503050406030204" pitchFamily="18" charset="0"/>
                                        <a:ea typeface="Verdana" panose="020B0604030504040204" pitchFamily="34" charset="0"/>
                                        <a:cs typeface="Verdana" panose="020B0604030504040204" pitchFamily="34" charset="0"/>
                                      </a:rPr>
                                      <m:t>0</m:t>
                                    </m:r>
                                  </m:sub>
                                </m:sSub>
                              </m:oMath>
                            </m:oMathPara>
                          </a14:m>
                          <a:endParaRPr lang="en-US" sz="1400" b="0" dirty="0" smtClean="0">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-43763</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-19123.495</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1387836"/>
                      </a:ext>
                    </a:extLst>
                  </a:tr>
                </a:tbl>
              </a:graphicData>
            </a:graphic>
          </p:graphicFrame>
        </mc:Choice>
        <mc:Fallback xmlns="">
          <p:graphicFrame>
            <p:nvGraphicFramePr>
              <p:cNvPr id="8" name="Content Placeholder 4"/>
              <p:cNvGraphicFramePr>
                <a:graphicFrameLocks/>
              </p:cNvGraphicFramePr>
              <p:nvPr>
                <p:extLst>
                  <p:ext uri="{D42A27DB-BD31-4B8C-83A1-F6EECF244321}">
                    <p14:modId xmlns:p14="http://schemas.microsoft.com/office/powerpoint/2010/main" val="3069380624"/>
                  </p:ext>
                </p:extLst>
              </p:nvPr>
            </p:nvGraphicFramePr>
            <p:xfrm>
              <a:off x="1129328" y="1219204"/>
              <a:ext cx="5237019" cy="5329401"/>
            </p:xfrm>
            <a:graphic>
              <a:graphicData uri="http://schemas.openxmlformats.org/drawingml/2006/table">
                <a:tbl>
                  <a:tblPr firstRow="1" bandRow="1">
                    <a:tableStyleId>{5C22544A-7EE6-4342-B048-85BDC9FD1C3A}</a:tableStyleId>
                  </a:tblPr>
                  <a:tblGrid>
                    <a:gridCol w="1611276">
                      <a:extLst>
                        <a:ext uri="{9D8B030D-6E8A-4147-A177-3AD203B41FA5}">
                          <a16:colId xmlns:a16="http://schemas.microsoft.com/office/drawing/2014/main" val="1028706922"/>
                        </a:ext>
                      </a:extLst>
                    </a:gridCol>
                    <a:gridCol w="309305">
                      <a:extLst>
                        <a:ext uri="{9D8B030D-6E8A-4147-A177-3AD203B41FA5}">
                          <a16:colId xmlns:a16="http://schemas.microsoft.com/office/drawing/2014/main" val="20001"/>
                        </a:ext>
                      </a:extLst>
                    </a:gridCol>
                    <a:gridCol w="1642571">
                      <a:extLst>
                        <a:ext uri="{9D8B030D-6E8A-4147-A177-3AD203B41FA5}">
                          <a16:colId xmlns:a16="http://schemas.microsoft.com/office/drawing/2014/main" val="3477390278"/>
                        </a:ext>
                      </a:extLst>
                    </a:gridCol>
                    <a:gridCol w="1673867">
                      <a:extLst>
                        <a:ext uri="{9D8B030D-6E8A-4147-A177-3AD203B41FA5}">
                          <a16:colId xmlns:a16="http://schemas.microsoft.com/office/drawing/2014/main" val="1377035231"/>
                        </a:ext>
                      </a:extLst>
                    </a:gridCol>
                  </a:tblGrid>
                  <a:tr h="574077">
                    <a:tc rowSpan="2">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Coefficients</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endParaRPr lang="en-US" sz="1400" b="1" i="0" kern="1200" dirty="0" smtClean="0">
                            <a:solidFill>
                              <a:schemeClr val="lt1"/>
                            </a:solidFill>
                            <a:effectLst/>
                            <a:latin typeface="+mj-lt"/>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Un-regularized model</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Regularized model</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710818320"/>
                      </a:ext>
                    </a:extLst>
                  </a:tr>
                  <a:tr h="396277">
                    <a:tc vMerge="1">
                      <a:txBody>
                        <a:bodyPr/>
                        <a:lstStyle/>
                        <a:p>
                          <a:pPr marL="0" marR="0" indent="0" algn="ctr" defTabSz="914400" rtl="0" eaLnBrk="1" fontAlgn="auto" latinLnBrk="0" hangingPunct="1">
                            <a:lnSpc>
                              <a:spcPts val="1400"/>
                            </a:lnSpc>
                            <a:spcBef>
                              <a:spcPts val="1200"/>
                            </a:spcBef>
                            <a:spcAft>
                              <a:spcPts val="0"/>
                            </a:spcAft>
                            <a:buClrTx/>
                            <a:buSzTx/>
                            <a:buFontTx/>
                            <a:buNone/>
                            <a:tabLst/>
                            <a:defRPr/>
                          </a:pPr>
                          <a:endParaRPr lang="en-US" sz="1200" b="1" i="0" kern="1200" dirty="0" smtClean="0">
                            <a:solidFill>
                              <a:schemeClr val="lt1"/>
                            </a:solidFill>
                            <a:effectLst/>
                            <a:latin typeface="Verdana" panose="020B0604030504040204" pitchFamily="34" charset="0"/>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gridSpan="2">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Order 10</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endParaRPr lang="en-US"/>
                        </a:p>
                      </a:txBody>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1" i="0" kern="1200" dirty="0" smtClean="0">
                              <a:solidFill>
                                <a:schemeClr val="lt1"/>
                              </a:solidFill>
                              <a:effectLst/>
                              <a:latin typeface="+mj-lt"/>
                              <a:ea typeface="Verdana" panose="020B0604030504040204" pitchFamily="34" charset="0"/>
                              <a:cs typeface="Verdana" panose="020B0604030504040204" pitchFamily="34" charset="0"/>
                            </a:rPr>
                            <a:t>Order 10</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96277">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dirty="0" smtClean="0">
                              <a:latin typeface="+mj-lt"/>
                              <a:ea typeface="Verdana" panose="020B0604030504040204" pitchFamily="34" charset="0"/>
                              <a:cs typeface="Verdana" panose="020B0604030504040204" pitchFamily="34" charset="0"/>
                            </a:rPr>
                            <a:t>Intercept</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411109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411109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347692" r="-225283" b="-904615"/>
                          </a:stretch>
                        </a:blip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1600857</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699534.529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7816739"/>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440909" r="-225283" b="-790909"/>
                          </a:stretch>
                        </a:blip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423860</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185216.107</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549231" r="-225283" b="-703077"/>
                          </a:stretch>
                        </a:blip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344985</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150749.706</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7595001"/>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649231" r="-225283" b="-603077"/>
                          </a:stretch>
                        </a:blip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286933</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125382.664</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6006090"/>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749231" r="-225283" b="-503077"/>
                          </a:stretch>
                        </a:blip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-204538</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-89378.064</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2187357"/>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849231" r="-225283" b="-403077"/>
                          </a:stretch>
                        </a:blip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-179616</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-78487.656</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6169326"/>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949231" r="-225283" b="-303077"/>
                          </a:stretch>
                        </a:blip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85770</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37479.176</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5729688"/>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1049231" r="-225283" b="-203077"/>
                          </a:stretch>
                        </a:blip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-20714</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-9051.315</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8068980"/>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1149231" r="-225283" b="-103077"/>
                          </a:stretch>
                        </a:blipFill>
                      </a:tcPr>
                    </a:tc>
                    <a:tc gridSpan="2">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-211009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-92205.471</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3590509"/>
                      </a:ext>
                    </a:extLst>
                  </a:tr>
                  <a:tr h="396277">
                    <a:tc>
                      <a:txBody>
                        <a:bodyPr/>
                        <a:lstStyle/>
                        <a:p>
                          <a:endParaRPr lang="en-US"/>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blipFill>
                          <a:blip r:embed="rId2"/>
                          <a:stretch>
                            <a:fillRect l="-377" t="-1249231" r="-225283" b="-3077"/>
                          </a:stretch>
                        </a:blipFill>
                      </a:tcPr>
                    </a:tc>
                    <a:tc gridSpan="2">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-43763</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400" b="0" i="0" kern="1200" dirty="0" smtClean="0">
                              <a:solidFill>
                                <a:schemeClr val="dk1"/>
                              </a:solidFill>
                              <a:effectLst/>
                              <a:latin typeface="+mj-lt"/>
                              <a:ea typeface="Verdana" panose="020B0604030504040204" pitchFamily="34" charset="0"/>
                              <a:cs typeface="Verdana" panose="020B0604030504040204" pitchFamily="34" charset="0"/>
                            </a:rPr>
                            <a:t>-19123.495</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1387836"/>
                      </a:ext>
                    </a:extLst>
                  </a:tr>
                </a:tbl>
              </a:graphicData>
            </a:graphic>
          </p:graphicFrame>
        </mc:Fallback>
      </mc:AlternateContent>
    </p:spTree>
    <p:extLst>
      <p:ext uri="{BB962C8B-B14F-4D97-AF65-F5344CB8AC3E}">
        <p14:creationId xmlns:p14="http://schemas.microsoft.com/office/powerpoint/2010/main" val="12885054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Visualizing coefficient shrinkage with increase in lambda</a:t>
            </a:r>
            <a:endParaRPr lang="en-US" sz="3200" b="1" dirty="0">
              <a:solidFill>
                <a:schemeClr val="tx2"/>
              </a:solidFill>
            </a:endParaRPr>
          </a:p>
        </p:txBody>
      </p:sp>
      <p:sp>
        <p:nvSpPr>
          <p:cNvPr id="6" name="TextBox 5"/>
          <p:cNvSpPr txBox="1"/>
          <p:nvPr/>
        </p:nvSpPr>
        <p:spPr>
          <a:xfrm>
            <a:off x="7295034" y="1389220"/>
            <a:ext cx="982448" cy="369332"/>
          </a:xfrm>
          <a:prstGeom prst="rect">
            <a:avLst/>
          </a:prstGeom>
          <a:noFill/>
        </p:spPr>
        <p:txBody>
          <a:bodyPr wrap="none" rtlCol="0">
            <a:spAutoFit/>
          </a:bodyPr>
          <a:lstStyle/>
          <a:p>
            <a:r>
              <a:rPr lang="en-US" b="1" dirty="0">
                <a:solidFill>
                  <a:srgbClr val="00B0F0"/>
                </a:solidFill>
              </a:rPr>
              <a:t>Insights:</a:t>
            </a:r>
          </a:p>
        </p:txBody>
      </p:sp>
      <p:sp>
        <p:nvSpPr>
          <p:cNvPr id="7" name="TextBox 6"/>
          <p:cNvSpPr txBox="1"/>
          <p:nvPr/>
        </p:nvSpPr>
        <p:spPr>
          <a:xfrm>
            <a:off x="7295033" y="1817728"/>
            <a:ext cx="4467475"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The black line depicts the best lambda.</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Coefficient of X1 has large impact as compared with other coefficients.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As lambda increases all the coefficients approaches zero but doesn’t become zero.</a:t>
            </a:r>
            <a:endParaRPr lang="en-US" dirty="0"/>
          </a:p>
        </p:txBody>
      </p:sp>
      <p:pic>
        <p:nvPicPr>
          <p:cNvPr id="8" name="Picture 7"/>
          <p:cNvPicPr>
            <a:picLocks noChangeAspect="1"/>
          </p:cNvPicPr>
          <p:nvPr/>
        </p:nvPicPr>
        <p:blipFill>
          <a:blip r:embed="rId2"/>
          <a:stretch>
            <a:fillRect/>
          </a:stretch>
        </p:blipFill>
        <p:spPr>
          <a:xfrm>
            <a:off x="555480" y="1136074"/>
            <a:ext cx="6010275" cy="5391150"/>
          </a:xfrm>
          <a:prstGeom prst="rect">
            <a:avLst/>
          </a:prstGeom>
        </p:spPr>
      </p:pic>
    </p:spTree>
    <p:extLst>
      <p:ext uri="{BB962C8B-B14F-4D97-AF65-F5344CB8AC3E}">
        <p14:creationId xmlns:p14="http://schemas.microsoft.com/office/powerpoint/2010/main" val="38359841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Performance comparison</a:t>
            </a:r>
            <a:endParaRPr lang="en-US" sz="3200" b="1" dirty="0">
              <a:solidFill>
                <a:schemeClr val="tx2"/>
              </a:solidFill>
            </a:endParaRPr>
          </a:p>
        </p:txBody>
      </p:sp>
      <p:graphicFrame>
        <p:nvGraphicFramePr>
          <p:cNvPr id="6" name="Content Placeholder 4"/>
          <p:cNvGraphicFramePr>
            <a:graphicFrameLocks/>
          </p:cNvGraphicFramePr>
          <p:nvPr>
            <p:extLst/>
          </p:nvPr>
        </p:nvGraphicFramePr>
        <p:xfrm>
          <a:off x="2948293" y="1558932"/>
          <a:ext cx="5261912" cy="1359200"/>
        </p:xfrm>
        <a:graphic>
          <a:graphicData uri="http://schemas.openxmlformats.org/drawingml/2006/table">
            <a:tbl>
              <a:tblPr firstRow="1" bandRow="1">
                <a:tableStyleId>{5C22544A-7EE6-4342-B048-85BDC9FD1C3A}</a:tableStyleId>
              </a:tblPr>
              <a:tblGrid>
                <a:gridCol w="1720553">
                  <a:extLst>
                    <a:ext uri="{9D8B030D-6E8A-4147-A177-3AD203B41FA5}">
                      <a16:colId xmlns:a16="http://schemas.microsoft.com/office/drawing/2014/main" val="1028706922"/>
                    </a:ext>
                  </a:extLst>
                </a:gridCol>
                <a:gridCol w="1753970">
                  <a:extLst>
                    <a:ext uri="{9D8B030D-6E8A-4147-A177-3AD203B41FA5}">
                      <a16:colId xmlns:a16="http://schemas.microsoft.com/office/drawing/2014/main" val="3477390278"/>
                    </a:ext>
                  </a:extLst>
                </a:gridCol>
                <a:gridCol w="1787389">
                  <a:extLst>
                    <a:ext uri="{9D8B030D-6E8A-4147-A177-3AD203B41FA5}">
                      <a16:colId xmlns:a16="http://schemas.microsoft.com/office/drawing/2014/main" val="1377035231"/>
                    </a:ext>
                  </a:extLst>
                </a:gridCol>
              </a:tblGrid>
              <a:tr h="549400">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2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RMSE</a:t>
                      </a:r>
                    </a:p>
                  </a:txBody>
                  <a:tcPr marL="108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2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Un-regularized model</a:t>
                      </a:r>
                    </a:p>
                  </a:txBody>
                  <a:tcPr marL="108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2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Regularized model</a:t>
                      </a:r>
                    </a:p>
                  </a:txBody>
                  <a:tcPr marL="108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10818320"/>
                  </a:ext>
                </a:extLst>
              </a:tr>
              <a:tr h="0">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200" b="0" dirty="0" smtClean="0">
                          <a:latin typeface="Verdana" panose="020B0604030504040204" pitchFamily="34" charset="0"/>
                          <a:ea typeface="Verdana" panose="020B0604030504040204" pitchFamily="34" charset="0"/>
                          <a:cs typeface="Verdana" panose="020B0604030504040204" pitchFamily="34" charset="0"/>
                        </a:rPr>
                        <a:t>Train</a:t>
                      </a:r>
                      <a:r>
                        <a:rPr lang="en-US" sz="1200" b="0" baseline="0" dirty="0" smtClean="0">
                          <a:latin typeface="Verdana" panose="020B0604030504040204" pitchFamily="34" charset="0"/>
                          <a:ea typeface="Verdana" panose="020B0604030504040204" pitchFamily="34" charset="0"/>
                          <a:cs typeface="Verdana" panose="020B0604030504040204" pitchFamily="34" charset="0"/>
                        </a:rPr>
                        <a:t> data</a:t>
                      </a:r>
                      <a:endParaRPr lang="en-US" sz="1200" b="0" dirty="0" smtClean="0">
                        <a:latin typeface="Verdana" panose="020B0604030504040204" pitchFamily="34" charset="0"/>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200" b="0" i="0" kern="1200" dirty="0" smtClean="0">
                          <a:solidFill>
                            <a:schemeClr val="dk1"/>
                          </a:solidFill>
                          <a:effectLst/>
                          <a:latin typeface="Verdana" panose="020B0604030504040204" pitchFamily="34" charset="0"/>
                          <a:ea typeface="Verdana" panose="020B0604030504040204" pitchFamily="34" charset="0"/>
                          <a:cs typeface="Verdana" panose="020B0604030504040204" pitchFamily="34" charset="0"/>
                        </a:rPr>
                        <a:t>193216.9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200" b="0" i="0" kern="1200" dirty="0" smtClean="0">
                          <a:solidFill>
                            <a:schemeClr val="dk1"/>
                          </a:solidFill>
                          <a:effectLst/>
                          <a:latin typeface="Verdana" panose="020B0604030504040204" pitchFamily="34" charset="0"/>
                          <a:ea typeface="Verdana" panose="020B0604030504040204" pitchFamily="34" charset="0"/>
                          <a:cs typeface="Verdana" panose="020B0604030504040204" pitchFamily="34" charset="0"/>
                        </a:rPr>
                        <a:t>238347.5</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200" b="0" dirty="0" smtClean="0">
                          <a:latin typeface="Verdana" panose="020B0604030504040204" pitchFamily="34" charset="0"/>
                          <a:ea typeface="Verdana" panose="020B0604030504040204" pitchFamily="34" charset="0"/>
                          <a:cs typeface="Verdana" panose="020B0604030504040204" pitchFamily="34" charset="0"/>
                        </a:rPr>
                        <a:t>Test</a:t>
                      </a:r>
                      <a:r>
                        <a:rPr lang="en-US" sz="1200" b="0" baseline="0" dirty="0" smtClean="0">
                          <a:latin typeface="Verdana" panose="020B0604030504040204" pitchFamily="34" charset="0"/>
                          <a:ea typeface="Verdana" panose="020B0604030504040204" pitchFamily="34" charset="0"/>
                          <a:cs typeface="Verdana" panose="020B0604030504040204" pitchFamily="34" charset="0"/>
                        </a:rPr>
                        <a:t> data</a:t>
                      </a:r>
                      <a:endParaRPr lang="en-US" sz="1200" b="0" dirty="0" smtClean="0">
                        <a:latin typeface="Verdana" panose="020B0604030504040204" pitchFamily="34" charset="0"/>
                        <a:ea typeface="Verdana" panose="020B0604030504040204" pitchFamily="34" charset="0"/>
                        <a:cs typeface="Verdana" panose="020B0604030504040204" pitchFamily="34" charset="0"/>
                      </a:endParaRP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ts val="1400"/>
                        </a:lnSpc>
                        <a:spcBef>
                          <a:spcPts val="1200"/>
                        </a:spcBef>
                        <a:spcAft>
                          <a:spcPts val="0"/>
                        </a:spcAft>
                        <a:buClrTx/>
                        <a:buSzTx/>
                        <a:buFontTx/>
                        <a:buNone/>
                        <a:tabLst/>
                        <a:defRPr/>
                      </a:pPr>
                      <a:r>
                        <a:rPr lang="en-US" sz="1200" b="0" i="0" kern="1200" dirty="0" smtClean="0">
                          <a:solidFill>
                            <a:schemeClr val="dk1"/>
                          </a:solidFill>
                          <a:effectLst/>
                          <a:latin typeface="Verdana" panose="020B0604030504040204" pitchFamily="34" charset="0"/>
                          <a:ea typeface="Verdana" panose="020B0604030504040204" pitchFamily="34" charset="0"/>
                          <a:cs typeface="Verdana" panose="020B0604030504040204" pitchFamily="34" charset="0"/>
                        </a:rPr>
                        <a:t>133415359</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ts val="1400"/>
                        </a:lnSpc>
                        <a:spcBef>
                          <a:spcPts val="1200"/>
                        </a:spcBef>
                        <a:spcAft>
                          <a:spcPts val="0"/>
                        </a:spcAft>
                        <a:buClrTx/>
                        <a:buSzTx/>
                        <a:buFontTx/>
                        <a:buNone/>
                        <a:tabLst/>
                        <a:defRPr/>
                      </a:pPr>
                      <a:r>
                        <a:rPr lang="en-US" sz="1200" b="0" i="0" kern="1200" dirty="0" smtClean="0">
                          <a:solidFill>
                            <a:schemeClr val="dk1"/>
                          </a:solidFill>
                          <a:effectLst/>
                          <a:latin typeface="Verdana" panose="020B0604030504040204" pitchFamily="34" charset="0"/>
                          <a:ea typeface="Verdana" panose="020B0604030504040204" pitchFamily="34" charset="0"/>
                          <a:cs typeface="Verdana" panose="020B0604030504040204" pitchFamily="34" charset="0"/>
                        </a:rPr>
                        <a:t>208967.4</a:t>
                      </a:r>
                    </a:p>
                  </a:txBody>
                  <a:tcPr marL="108000" marR="108000" marT="108000" marB="10800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7816739"/>
                  </a:ext>
                </a:extLst>
              </a:tr>
            </a:tbl>
          </a:graphicData>
        </a:graphic>
      </p:graphicFrame>
      <p:sp>
        <p:nvSpPr>
          <p:cNvPr id="7" name="TextBox 6"/>
          <p:cNvSpPr txBox="1"/>
          <p:nvPr/>
        </p:nvSpPr>
        <p:spPr>
          <a:xfrm>
            <a:off x="838200" y="4589620"/>
            <a:ext cx="982448" cy="369332"/>
          </a:xfrm>
          <a:prstGeom prst="rect">
            <a:avLst/>
          </a:prstGeom>
          <a:noFill/>
        </p:spPr>
        <p:txBody>
          <a:bodyPr wrap="none" rtlCol="0">
            <a:spAutoFit/>
          </a:bodyPr>
          <a:lstStyle/>
          <a:p>
            <a:r>
              <a:rPr lang="en-US" b="1" dirty="0">
                <a:solidFill>
                  <a:srgbClr val="00B0F0"/>
                </a:solidFill>
              </a:rPr>
              <a:t>Insights:</a:t>
            </a:r>
          </a:p>
        </p:txBody>
      </p:sp>
      <p:sp>
        <p:nvSpPr>
          <p:cNvPr id="8" name="TextBox 7"/>
          <p:cNvSpPr txBox="1"/>
          <p:nvPr/>
        </p:nvSpPr>
        <p:spPr>
          <a:xfrm>
            <a:off x="1820649" y="4589620"/>
            <a:ext cx="9533152" cy="646331"/>
          </a:xfrm>
          <a:prstGeom prst="rect">
            <a:avLst/>
          </a:prstGeom>
          <a:noFill/>
        </p:spPr>
        <p:txBody>
          <a:bodyPr wrap="square" rtlCol="0">
            <a:spAutoFit/>
          </a:bodyPr>
          <a:lstStyle/>
          <a:p>
            <a:pPr algn="just"/>
            <a:r>
              <a:rPr lang="en-US" dirty="0"/>
              <a:t>We can infer from the given RMSE table that there is quite a remarkable improvement in the regularized model when compared to an over-fitted model.</a:t>
            </a:r>
          </a:p>
        </p:txBody>
      </p:sp>
      <mc:AlternateContent xmlns:mc="http://schemas.openxmlformats.org/markup-compatibility/2006" xmlns:a14="http://schemas.microsoft.com/office/drawing/2010/main">
        <mc:Choice Requires="a14">
          <p:sp>
            <p:nvSpPr>
              <p:cNvPr id="9" name="TextBox 8"/>
              <p:cNvSpPr txBox="1"/>
              <p:nvPr/>
            </p:nvSpPr>
            <p:spPr>
              <a:xfrm>
                <a:off x="4680388" y="6371678"/>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a:rPr>
                        <m:t>− ∗− </m:t>
                      </m:r>
                      <m:r>
                        <a:rPr lang="en-US" b="1" i="1" dirty="0" smtClean="0">
                          <a:solidFill>
                            <a:srgbClr val="FF0000"/>
                          </a:solidFill>
                          <a:latin typeface="Cambria Math"/>
                        </a:rPr>
                        <m:t>𝑹</m:t>
                      </m:r>
                      <m:r>
                        <a:rPr lang="en-US" b="1" i="1" dirty="0" smtClean="0">
                          <a:solidFill>
                            <a:srgbClr val="FF0000"/>
                          </a:solidFill>
                          <a:latin typeface="Cambria Math"/>
                        </a:rPr>
                        <m:t> </m:t>
                      </m:r>
                      <m:r>
                        <a:rPr lang="en-US" b="1" i="1" dirty="0" smtClean="0">
                          <a:solidFill>
                            <a:srgbClr val="FF0000"/>
                          </a:solidFill>
                          <a:latin typeface="Cambria Math"/>
                        </a:rPr>
                        <m:t>𝑯𝒂𝒏𝒅𝒔</m:t>
                      </m:r>
                      <m:r>
                        <a:rPr lang="en-US" b="1" i="1" dirty="0" smtClean="0">
                          <a:solidFill>
                            <a:srgbClr val="FF0000"/>
                          </a:solidFill>
                          <a:latin typeface="Cambria Math"/>
                        </a:rPr>
                        <m:t> </m:t>
                      </m:r>
                      <m:r>
                        <a:rPr lang="en-US" b="1" i="1" dirty="0" smtClean="0">
                          <a:solidFill>
                            <a:srgbClr val="FF0000"/>
                          </a:solidFill>
                          <a:latin typeface="Cambria Math"/>
                        </a:rPr>
                        <m:t>𝑶𝒏</m:t>
                      </m:r>
                      <m:r>
                        <a:rPr lang="en-US" b="1" i="1" dirty="0" smtClean="0">
                          <a:solidFill>
                            <a:srgbClr val="FF0000"/>
                          </a:solidFill>
                          <a:latin typeface="Cambria Math"/>
                        </a:rPr>
                        <m:t>− ∗−</m:t>
                      </m:r>
                    </m:oMath>
                  </m:oMathPara>
                </a14:m>
                <a:endParaRPr lang="en-US" b="1"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680388" y="6371678"/>
                <a:ext cx="2831224"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39052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Lasso Regression</a:t>
            </a:r>
            <a:endParaRPr lang="en-US" sz="3200" b="1" dirty="0">
              <a:solidFill>
                <a:schemeClr val="tx2"/>
              </a:solidFill>
            </a:endParaRPr>
          </a:p>
        </p:txBody>
      </p:sp>
      <p:sp>
        <p:nvSpPr>
          <p:cNvPr id="5" name="TextBox 4"/>
          <p:cNvSpPr txBox="1"/>
          <p:nvPr/>
        </p:nvSpPr>
        <p:spPr>
          <a:xfrm>
            <a:off x="1011383" y="1593273"/>
            <a:ext cx="10342418"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We </a:t>
            </a:r>
            <a:r>
              <a:rPr lang="en-US" dirty="0"/>
              <a:t>observed from our last section that all of the coefficients are still intact in the model irrespective of their importance which abides to an increased complexity with </a:t>
            </a:r>
            <a:r>
              <a:rPr lang="en-US" dirty="0" smtClean="0"/>
              <a:t>little better </a:t>
            </a:r>
            <a:r>
              <a:rPr lang="en-US" dirty="0"/>
              <a:t>results. </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The </a:t>
            </a:r>
            <a:r>
              <a:rPr lang="en-US" dirty="0"/>
              <a:t>Lasso regularization chooses the predictor(s) along with their important coefficient(s) which has/have relatively high significant effect on prediction with increasing values of lambda.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The </a:t>
            </a:r>
            <a:r>
              <a:rPr lang="en-US" dirty="0"/>
              <a:t>lasso regularization performs L1 norm as compared with L2 regularization as shown below</a:t>
            </a:r>
            <a:r>
              <a:rPr lang="en-US" dirty="0" smtClean="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As compared with ridge regression, with the sufficient large value of λ, </a:t>
            </a:r>
            <a:r>
              <a:rPr lang="en-US" b="1" dirty="0"/>
              <a:t>lasso does forces some of the coefficient estimates to equals zero</a:t>
            </a:r>
            <a:r>
              <a:rPr lang="en-US" dirty="0"/>
              <a:t>. Hence, acting as a </a:t>
            </a:r>
            <a:r>
              <a:rPr lang="en-US" b="1" dirty="0"/>
              <a:t>variable selecto</a:t>
            </a:r>
            <a:r>
              <a:rPr lang="en-US" dirty="0"/>
              <a:t>r and reducing the complexity of the overall model.</a:t>
            </a:r>
          </a:p>
          <a:p>
            <a:pPr marL="285750" indent="-285750" algn="just">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6" name="Rectangle 5"/>
              <p:cNvSpPr/>
              <p:nvPr/>
            </p:nvSpPr>
            <p:spPr>
              <a:xfrm>
                <a:off x="4900608" y="3934144"/>
                <a:ext cx="2390783"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𝒚</m:t>
                                      </m:r>
                                    </m:e>
                                  </m:acc>
                                  <m:r>
                                    <a:rPr lang="en-US" b="0" i="0">
                                      <a:latin typeface="Cambria Math" panose="02040503050406030204" pitchFamily="18" charset="0"/>
                                    </a:rPr>
                                    <m:t>−</m:t>
                                  </m:r>
                                  <m:r>
                                    <a:rPr lang="en-US" b="1" i="1">
                                      <a:latin typeface="Cambria Math" panose="02040503050406030204" pitchFamily="18" charset="0"/>
                                    </a:rPr>
                                    <m:t>𝒚</m:t>
                                  </m:r>
                                </m:e>
                              </m:d>
                            </m:e>
                            <m:sup>
                              <m:r>
                                <a:rPr lang="en-US" b="0" i="0">
                                  <a:latin typeface="Cambria Math" panose="02040503050406030204" pitchFamily="18" charset="0"/>
                                </a:rPr>
                                <m:t>2</m:t>
                              </m:r>
                            </m:sup>
                          </m:sSup>
                          <m:r>
                            <a:rPr lang="en-US" b="0" i="0">
                              <a:latin typeface="Cambria Math" panose="02040503050406030204" pitchFamily="18" charset="0"/>
                            </a:rPr>
                            <m:t>+ </m:t>
                          </m:r>
                          <m:r>
                            <a:rPr lang="en-US" b="1" i="1">
                              <a:latin typeface="Cambria Math" panose="02040503050406030204" pitchFamily="18" charset="0"/>
                            </a:rPr>
                            <m:t>𝝀</m:t>
                          </m:r>
                          <m:nary>
                            <m:naryPr>
                              <m:chr m:val="∑"/>
                              <m:subHide m:val="on"/>
                              <m:supHide m:val="on"/>
                              <m:ctrlPr>
                                <a:rPr lang="en-US" b="1" i="1">
                                  <a:latin typeface="Cambria Math" panose="02040503050406030204" pitchFamily="18" charset="0"/>
                                </a:rPr>
                              </m:ctrlPr>
                            </m:naryPr>
                            <m:sub/>
                            <m:sup/>
                            <m:e>
                              <m:r>
                                <a:rPr lang="en-US" b="1" i="1">
                                  <a:latin typeface="Cambria Math" panose="02040503050406030204" pitchFamily="18" charset="0"/>
                                </a:rPr>
                                <m:t>𝜷</m:t>
                              </m:r>
                            </m:e>
                          </m:nary>
                        </m:e>
                      </m:nary>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900608" y="3934144"/>
                <a:ext cx="2390783" cy="76309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09315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493838"/>
                <a:ext cx="8229600" cy="4525963"/>
              </a:xfrm>
            </p:spPr>
            <p:txBody>
              <a:bodyPr>
                <a:normAutofit/>
              </a:bodyPr>
              <a:lstStyle/>
              <a:p>
                <a:pPr marL="0" indent="0" algn="just">
                  <a:buNone/>
                </a:pPr>
                <a:r>
                  <a:rPr lang="en-US" sz="1800" dirty="0"/>
                  <a:t>Consider we have been given with the actual values of a variable (say)</a:t>
                </a:r>
                <a14:m>
                  <m:oMath xmlns:m="http://schemas.openxmlformats.org/officeDocument/2006/math">
                    <m:r>
                      <a:rPr lang="en-US" sz="1800" i="1">
                        <a:latin typeface="Cambria Math" panose="02040503050406030204" pitchFamily="18" charset="0"/>
                      </a:rPr>
                      <m:t> </m:t>
                    </m:r>
                    <m:r>
                      <a:rPr lang="en-US" sz="1800" i="1">
                        <a:latin typeface="Cambria Math"/>
                      </a:rPr>
                      <m:t>𝑋</m:t>
                    </m:r>
                  </m:oMath>
                </a14:m>
                <a:r>
                  <a:rPr lang="en-US" sz="1800" dirty="0"/>
                  <a:t>, then a linear regression model response variable</a:t>
                </a:r>
                <a14:m>
                  <m:oMath xmlns:m="http://schemas.openxmlformats.org/officeDocument/2006/math">
                    <m:r>
                      <a:rPr lang="en-US" sz="1800">
                        <a:latin typeface="Cambria Math"/>
                      </a:rPr>
                      <m:t> </m:t>
                    </m:r>
                    <m:acc>
                      <m:accPr>
                        <m:chr m:val="̂"/>
                        <m:ctrlPr>
                          <a:rPr lang="en-US" sz="1800" i="1">
                            <a:latin typeface="Cambria Math" panose="02040503050406030204" pitchFamily="18" charset="0"/>
                          </a:rPr>
                        </m:ctrlPr>
                      </m:accPr>
                      <m:e>
                        <m:r>
                          <a:rPr lang="en-US" sz="1800" i="1">
                            <a:latin typeface="Cambria Math"/>
                          </a:rPr>
                          <m:t>𝑦</m:t>
                        </m:r>
                      </m:e>
                    </m:acc>
                    <m:r>
                      <a:rPr lang="en-US" sz="1800" i="1">
                        <a:latin typeface="Cambria Math"/>
                      </a:rPr>
                      <m:t> </m:t>
                    </m:r>
                  </m:oMath>
                </a14:m>
                <a:r>
                  <a:rPr lang="en-US" sz="1800" dirty="0"/>
                  <a:t>is given as:</a:t>
                </a:r>
              </a:p>
              <a:p>
                <a:pPr marL="0" indent="0" algn="just">
                  <a:buNone/>
                </a:pPr>
                <a:endParaRPr lang="en-US" sz="1800" dirty="0"/>
              </a:p>
              <a:p>
                <a:pPr marL="0" indent="0" algn="just">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r>
                        <a:rPr lang="en-US" sz="1800" i="1">
                          <a:latin typeface="Cambria Math"/>
                        </a:rPr>
                        <m:t>𝑋</m:t>
                      </m:r>
                    </m:oMath>
                  </m:oMathPara>
                </a14:m>
                <a:endParaRPr lang="en-US" sz="1800" dirty="0"/>
              </a:p>
              <a:p>
                <a:pPr marL="0" indent="0" algn="just">
                  <a:buNone/>
                </a:pPr>
                <a:endParaRPr lang="en-US" sz="1800" dirty="0"/>
              </a:p>
              <a:p>
                <a:pPr marL="0" indent="0" algn="just">
                  <a:buNone/>
                </a:pPr>
                <a:r>
                  <a:rPr lang="en-US" sz="1800" dirty="0"/>
                  <a:t>The values of </a:t>
                </a:r>
                <a14:m>
                  <m:oMath xmlns:m="http://schemas.openxmlformats.org/officeDocument/2006/math">
                    <m:r>
                      <a:rPr lang="en-US" sz="1800" i="1">
                        <a:latin typeface="Cambria Math"/>
                        <a:ea typeface="Cambria Math"/>
                      </a:rPr>
                      <m:t>𝛽</m:t>
                    </m:r>
                    <m:r>
                      <a:rPr lang="en-US" sz="1800" i="1">
                        <a:latin typeface="Cambria Math"/>
                        <a:ea typeface="Cambria Math"/>
                      </a:rPr>
                      <m:t> </m:t>
                    </m:r>
                  </m:oMath>
                </a14:m>
                <a:r>
                  <a:rPr lang="en-US" sz="1800" dirty="0"/>
                  <a:t>can be calculated using </a:t>
                </a:r>
                <a:r>
                  <a:rPr lang="en-US" sz="1800" i="1" dirty="0"/>
                  <a:t>Gradient Descent </a:t>
                </a:r>
                <a:r>
                  <a:rPr lang="en-US" sz="1800" dirty="0"/>
                  <a:t>or </a:t>
                </a:r>
                <a:r>
                  <a:rPr lang="en-US" sz="1800" i="1" dirty="0"/>
                  <a:t>Coordinated Descent</a:t>
                </a:r>
                <a:r>
                  <a:rPr lang="en-US" sz="1800" dirty="0"/>
                  <a:t> methods. </a:t>
                </a:r>
              </a:p>
              <a:p>
                <a:pPr marL="0" indent="0" algn="just">
                  <a:buNone/>
                </a:pPr>
                <a:endParaRPr lang="en-US" sz="1800" dirty="0"/>
              </a:p>
              <a:p>
                <a:pPr marL="0" indent="0" algn="just">
                  <a:buNone/>
                </a:pPr>
                <a:r>
                  <a:rPr lang="en-US" sz="1800" dirty="0"/>
                  <a:t>The best model is the one which has </a:t>
                </a:r>
                <a:r>
                  <a:rPr lang="en-US" sz="1800" b="1" dirty="0"/>
                  <a:t>least RSS</a:t>
                </a:r>
                <a:r>
                  <a:rPr lang="en-US" sz="1800" dirty="0"/>
                  <a:t>. Other parameters like Adjusted </a:t>
                </a:r>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a:rPr>
                          <m:t>𝑅</m:t>
                        </m:r>
                      </m:e>
                      <m:sup>
                        <m:r>
                          <a:rPr lang="en-US" sz="1800" i="1" dirty="0">
                            <a:latin typeface="Cambria Math"/>
                          </a:rPr>
                          <m:t>2</m:t>
                        </m:r>
                      </m:sup>
                    </m:sSup>
                    <m:r>
                      <a:rPr lang="en-US" sz="1800" i="1" dirty="0">
                        <a:latin typeface="Cambria Math"/>
                      </a:rPr>
                      <m:t>, </m:t>
                    </m:r>
                  </m:oMath>
                </a14:m>
                <a:r>
                  <a:rPr lang="en-US" sz="1800" dirty="0"/>
                  <a:t>AIC, BIC, etc. can also be used.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493838"/>
                <a:ext cx="8229600" cy="4525963"/>
              </a:xfrm>
              <a:blipFill>
                <a:blip r:embed="rId2"/>
                <a:stretch>
                  <a:fillRect l="-593" t="-1211" r="-593"/>
                </a:stretch>
              </a:blipFill>
            </p:spPr>
            <p:txBody>
              <a:bodyPr/>
              <a:lstStyle/>
              <a:p>
                <a:r>
                  <a:rPr lang="en-US">
                    <a:noFill/>
                  </a:rPr>
                  <a:t> </a:t>
                </a:r>
              </a:p>
            </p:txBody>
          </p:sp>
        </mc:Fallback>
      </mc:AlternateContent>
      <p:sp>
        <p:nvSpPr>
          <p:cNvPr id="4" name="Title 1"/>
          <p:cNvSpPr>
            <a:spLocks noGrp="1"/>
          </p:cNvSpPr>
          <p:nvPr>
            <p:ph type="title"/>
          </p:nvPr>
        </p:nvSpPr>
        <p:spPr/>
        <p:txBody>
          <a:bodyPr>
            <a:normAutofit/>
          </a:bodyPr>
          <a:lstStyle/>
          <a:p>
            <a:pPr algn="just"/>
            <a:r>
              <a:rPr lang="en-US" sz="3200" b="1" dirty="0">
                <a:solidFill>
                  <a:schemeClr val="tx2"/>
                </a:solidFill>
              </a:rPr>
              <a:t>Simple Linear Regression</a:t>
            </a:r>
          </a:p>
        </p:txBody>
      </p:sp>
    </p:spTree>
    <p:extLst>
      <p:ext uri="{BB962C8B-B14F-4D97-AF65-F5344CB8AC3E}">
        <p14:creationId xmlns:p14="http://schemas.microsoft.com/office/powerpoint/2010/main" val="3064867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758055" cy="4351338"/>
          </a:xfrm>
        </p:spPr>
        <p:txBody>
          <a:bodyPr>
            <a:normAutofit/>
          </a:bodyPr>
          <a:lstStyle/>
          <a:p>
            <a:pPr marL="0" indent="0">
              <a:buNone/>
            </a:pPr>
            <a:r>
              <a:rPr lang="en-US" sz="1800" dirty="0" smtClean="0"/>
              <a:t>Consider this time having a dataset with 14 independent numeric variables and a dependent variable as listed –</a:t>
            </a:r>
          </a:p>
          <a:p>
            <a:pPr marL="0" indent="0">
              <a:buNone/>
            </a:pPr>
            <a:endParaRPr lang="en-US" sz="1800" dirty="0" smtClean="0"/>
          </a:p>
          <a:p>
            <a:pPr marL="0" indent="0">
              <a:buNone/>
            </a:pPr>
            <a:r>
              <a:rPr kumimoji="0" lang="en-US" altLang="en-US" sz="1800" b="0" i="0" u="none" strike="noStrike" cap="none" normalizeH="0" baseline="0" dirty="0" smtClean="0">
                <a:ln>
                  <a:noFill/>
                </a:ln>
                <a:solidFill>
                  <a:srgbClr val="000000"/>
                </a:solidFill>
                <a:effectLst/>
                <a:latin typeface="+mj-lt"/>
              </a:rPr>
              <a:t>"</a:t>
            </a:r>
            <a:r>
              <a:rPr kumimoji="0" lang="en-US" altLang="en-US" sz="1800" b="0" i="0" u="none" strike="noStrike" cap="none" normalizeH="0" baseline="0" dirty="0" err="1" smtClean="0">
                <a:ln>
                  <a:noFill/>
                </a:ln>
                <a:solidFill>
                  <a:srgbClr val="000000"/>
                </a:solidFill>
                <a:effectLst/>
                <a:latin typeface="+mj-lt"/>
              </a:rPr>
              <a:t>num_critic_for_reviews</a:t>
            </a:r>
            <a:r>
              <a:rPr kumimoji="0" lang="en-US" altLang="en-US" sz="1800" b="0" i="0" u="none" strike="noStrike" cap="none" normalizeH="0" baseline="0" dirty="0" smtClean="0">
                <a:ln>
                  <a:noFill/>
                </a:ln>
                <a:solidFill>
                  <a:srgbClr val="000000"/>
                </a:solidFill>
                <a:effectLst/>
                <a:latin typeface="+mj-lt"/>
              </a:rPr>
              <a:t>" "duration" "</a:t>
            </a:r>
            <a:r>
              <a:rPr kumimoji="0" lang="en-US" altLang="en-US" sz="1800" b="0" i="0" u="none" strike="noStrike" cap="none" normalizeH="0" baseline="0" dirty="0" err="1" smtClean="0">
                <a:ln>
                  <a:noFill/>
                </a:ln>
                <a:solidFill>
                  <a:srgbClr val="000000"/>
                </a:solidFill>
                <a:effectLst/>
                <a:latin typeface="+mj-lt"/>
              </a:rPr>
              <a:t>director_facebook_likes</a:t>
            </a:r>
            <a:r>
              <a:rPr kumimoji="0" lang="en-US" altLang="en-US" sz="1800" b="0" i="0" u="none" strike="noStrike" cap="none" normalizeH="0" baseline="0" dirty="0" smtClean="0">
                <a:ln>
                  <a:noFill/>
                </a:ln>
                <a:solidFill>
                  <a:srgbClr val="000000"/>
                </a:solidFill>
                <a:effectLst/>
                <a:latin typeface="+mj-lt"/>
              </a:rPr>
              <a:t>" "actor_3_facebook_likes" "actor_1_facebook_likes" "gross" "</a:t>
            </a:r>
            <a:r>
              <a:rPr kumimoji="0" lang="en-US" altLang="en-US" sz="1800" b="0" i="0" u="none" strike="noStrike" cap="none" normalizeH="0" baseline="0" dirty="0" err="1" smtClean="0">
                <a:ln>
                  <a:noFill/>
                </a:ln>
                <a:solidFill>
                  <a:srgbClr val="000000"/>
                </a:solidFill>
                <a:effectLst/>
                <a:latin typeface="+mj-lt"/>
              </a:rPr>
              <a:t>num_voted_users</a:t>
            </a:r>
            <a:r>
              <a:rPr kumimoji="0" lang="en-US" altLang="en-US" sz="1800" b="0" i="0" u="none" strike="noStrike" cap="none" normalizeH="0" baseline="0" dirty="0" smtClean="0">
                <a:ln>
                  <a:noFill/>
                </a:ln>
                <a:solidFill>
                  <a:srgbClr val="000000"/>
                </a:solidFill>
                <a:effectLst/>
                <a:latin typeface="+mj-lt"/>
              </a:rPr>
              <a:t>" "</a:t>
            </a:r>
            <a:r>
              <a:rPr kumimoji="0" lang="en-US" altLang="en-US" sz="1800" b="0" i="0" u="none" strike="noStrike" cap="none" normalizeH="0" baseline="0" dirty="0" err="1" smtClean="0">
                <a:ln>
                  <a:noFill/>
                </a:ln>
                <a:solidFill>
                  <a:srgbClr val="000000"/>
                </a:solidFill>
                <a:effectLst/>
                <a:latin typeface="+mj-lt"/>
              </a:rPr>
              <a:t>cast_total_facebook_likes</a:t>
            </a:r>
            <a:r>
              <a:rPr kumimoji="0" lang="en-US" altLang="en-US" sz="1800" b="0" i="0" u="none" strike="noStrike" cap="none" normalizeH="0" baseline="0" dirty="0" smtClean="0">
                <a:ln>
                  <a:noFill/>
                </a:ln>
                <a:solidFill>
                  <a:srgbClr val="000000"/>
                </a:solidFill>
                <a:effectLst/>
                <a:latin typeface="+mj-lt"/>
              </a:rPr>
              <a:t>" "</a:t>
            </a:r>
            <a:r>
              <a:rPr kumimoji="0" lang="en-US" altLang="en-US" sz="1800" b="0" i="0" u="none" strike="noStrike" cap="none" normalizeH="0" baseline="0" dirty="0" err="1" smtClean="0">
                <a:ln>
                  <a:noFill/>
                </a:ln>
                <a:solidFill>
                  <a:srgbClr val="000000"/>
                </a:solidFill>
                <a:effectLst/>
                <a:latin typeface="+mj-lt"/>
              </a:rPr>
              <a:t>facenumber_in_poster</a:t>
            </a:r>
            <a:r>
              <a:rPr kumimoji="0" lang="en-US" altLang="en-US" sz="1800" b="0" i="0" u="none" strike="noStrike" cap="none" normalizeH="0" baseline="0" dirty="0" smtClean="0">
                <a:ln>
                  <a:noFill/>
                </a:ln>
                <a:solidFill>
                  <a:srgbClr val="000000"/>
                </a:solidFill>
                <a:effectLst/>
                <a:latin typeface="+mj-lt"/>
              </a:rPr>
              <a:t>" "</a:t>
            </a:r>
            <a:r>
              <a:rPr kumimoji="0" lang="en-US" altLang="en-US" sz="1800" b="0" i="0" u="none" strike="noStrike" cap="none" normalizeH="0" baseline="0" dirty="0" err="1" smtClean="0">
                <a:ln>
                  <a:noFill/>
                </a:ln>
                <a:solidFill>
                  <a:srgbClr val="000000"/>
                </a:solidFill>
                <a:effectLst/>
                <a:latin typeface="+mj-lt"/>
              </a:rPr>
              <a:t>num_user_for_reviews</a:t>
            </a:r>
            <a:r>
              <a:rPr kumimoji="0" lang="en-US" altLang="en-US" sz="1800" b="0" i="0" u="none" strike="noStrike" cap="none" normalizeH="0" baseline="0" dirty="0" smtClean="0">
                <a:ln>
                  <a:noFill/>
                </a:ln>
                <a:solidFill>
                  <a:srgbClr val="000000"/>
                </a:solidFill>
                <a:effectLst/>
                <a:latin typeface="+mj-lt"/>
              </a:rPr>
              <a:t>" "budget" "actor_2_facebook_likes" "</a:t>
            </a:r>
            <a:r>
              <a:rPr kumimoji="0" lang="en-US" altLang="en-US" sz="1800" b="0" i="0" u="none" strike="noStrike" cap="none" normalizeH="0" baseline="0" dirty="0" err="1" smtClean="0">
                <a:ln>
                  <a:noFill/>
                </a:ln>
                <a:solidFill>
                  <a:srgbClr val="000000"/>
                </a:solidFill>
                <a:effectLst/>
                <a:latin typeface="+mj-lt"/>
              </a:rPr>
              <a:t>aspect_ratio</a:t>
            </a:r>
            <a:r>
              <a:rPr kumimoji="0" lang="en-US" altLang="en-US" sz="1800" b="0" i="0" u="none" strike="noStrike" cap="none" normalizeH="0" baseline="0" dirty="0" smtClean="0">
                <a:ln>
                  <a:noFill/>
                </a:ln>
                <a:solidFill>
                  <a:srgbClr val="000000"/>
                </a:solidFill>
                <a:effectLst/>
                <a:latin typeface="+mj-lt"/>
              </a:rPr>
              <a:t>" "</a:t>
            </a:r>
            <a:r>
              <a:rPr kumimoji="0" lang="en-US" altLang="en-US" sz="1800" b="0" i="0" u="none" strike="noStrike" cap="none" normalizeH="0" baseline="0" dirty="0" err="1" smtClean="0">
                <a:ln>
                  <a:noFill/>
                </a:ln>
                <a:solidFill>
                  <a:srgbClr val="000000"/>
                </a:solidFill>
                <a:effectLst/>
                <a:latin typeface="+mj-lt"/>
              </a:rPr>
              <a:t>movie_facebook_likes</a:t>
            </a:r>
            <a:r>
              <a:rPr kumimoji="0" lang="en-US" altLang="en-US" sz="1800" b="0" i="0" u="none" strike="noStrike" cap="none" normalizeH="0" baseline="0" dirty="0" smtClean="0">
                <a:ln>
                  <a:noFill/>
                </a:ln>
                <a:solidFill>
                  <a:srgbClr val="000000"/>
                </a:solidFill>
                <a:effectLst/>
                <a:latin typeface="+mj-lt"/>
              </a:rPr>
              <a:t>" "</a:t>
            </a:r>
            <a:r>
              <a:rPr kumimoji="0" lang="en-US" altLang="en-US" sz="1800" b="1" i="0" u="none" strike="noStrike" cap="none" normalizeH="0" baseline="0" dirty="0" err="1" smtClean="0">
                <a:ln>
                  <a:noFill/>
                </a:ln>
                <a:solidFill>
                  <a:srgbClr val="000000"/>
                </a:solidFill>
                <a:effectLst/>
                <a:latin typeface="+mj-lt"/>
              </a:rPr>
              <a:t>imdb_score</a:t>
            </a:r>
            <a:r>
              <a:rPr kumimoji="0" lang="en-US" altLang="en-US" sz="1800" b="0" i="0" u="none" strike="noStrike" cap="none" normalizeH="0" baseline="0" dirty="0" smtClean="0">
                <a:ln>
                  <a:noFill/>
                </a:ln>
                <a:solidFill>
                  <a:srgbClr val="000000"/>
                </a:solidFill>
                <a:effectLst/>
                <a:latin typeface="+mj-lt"/>
              </a:rPr>
              <a:t>" </a:t>
            </a:r>
            <a:endParaRPr kumimoji="0" lang="en-US" altLang="en-US" sz="4000" b="0" i="0" u="none" strike="noStrike" cap="none" normalizeH="0" baseline="0" dirty="0" smtClean="0">
              <a:ln>
                <a:noFill/>
              </a:ln>
              <a:solidFill>
                <a:schemeClr val="tx1"/>
              </a:solidFill>
              <a:effectLst/>
              <a:latin typeface="+mj-lt"/>
            </a:endParaRPr>
          </a:p>
          <a:p>
            <a:pPr marL="0" indent="0">
              <a:buNone/>
            </a:pPr>
            <a:endParaRPr lang="en-US" sz="1800" dirty="0" smtClean="0"/>
          </a:p>
          <a:p>
            <a:pPr marL="0" indent="0">
              <a:buNone/>
            </a:pPr>
            <a:endParaRPr lang="en-US" altLang="en-US" sz="1800" dirty="0">
              <a:solidFill>
                <a:srgbClr val="000000"/>
              </a:solidFill>
              <a:latin typeface="Lucida Console" panose="020B0609040504020204" pitchFamily="49" charset="0"/>
            </a:endParaRPr>
          </a:p>
          <a:p>
            <a:pPr marL="0" indent="0">
              <a:buNone/>
            </a:pPr>
            <a:r>
              <a:rPr lang="en-US" altLang="en-US" sz="1800" dirty="0" smtClean="0">
                <a:solidFill>
                  <a:srgbClr val="000000"/>
                </a:solidFill>
                <a:latin typeface="+mj-lt"/>
              </a:rPr>
              <a:t>Our task is to use lasso regression to select most important variables to build regression model for predicting </a:t>
            </a:r>
            <a:r>
              <a:rPr lang="en-US" altLang="en-US" sz="1800" dirty="0" err="1" smtClean="0">
                <a:solidFill>
                  <a:srgbClr val="000000"/>
                </a:solidFill>
                <a:latin typeface="+mj-lt"/>
              </a:rPr>
              <a:t>imdb</a:t>
            </a:r>
            <a:r>
              <a:rPr lang="en-US" altLang="en-US" sz="1800" dirty="0" smtClean="0">
                <a:solidFill>
                  <a:srgbClr val="000000"/>
                </a:solidFill>
                <a:latin typeface="+mj-lt"/>
              </a:rPr>
              <a:t> score and compare the performance with normal regression model.</a:t>
            </a:r>
            <a:endParaRPr kumimoji="0" lang="en-US" altLang="en-US" sz="4000" b="0" i="0" u="none" strike="noStrike" cap="none" normalizeH="0" baseline="0" dirty="0" smtClean="0">
              <a:ln>
                <a:noFill/>
              </a:ln>
              <a:solidFill>
                <a:schemeClr val="tx1"/>
              </a:solidFill>
              <a:effectLst/>
              <a:latin typeface="+mj-lt"/>
            </a:endParaRPr>
          </a:p>
          <a:p>
            <a:pPr marL="0" indent="0">
              <a:buNone/>
            </a:pPr>
            <a:endParaRPr lang="en-US" sz="1800" dirty="0"/>
          </a:p>
        </p:txBody>
      </p:sp>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Lasso Regression – Illustration </a:t>
            </a:r>
            <a:endParaRPr lang="en-US" sz="3200" b="1" dirty="0">
              <a:solidFill>
                <a:schemeClr val="tx2"/>
              </a:solidFill>
            </a:endParaRPr>
          </a:p>
        </p:txBody>
      </p:sp>
      <p:sp>
        <p:nvSpPr>
          <p:cNvPr id="6"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52741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Regularized Coefficients</a:t>
            </a:r>
            <a:endParaRPr lang="en-US" sz="3200" b="1" dirty="0">
              <a:solidFill>
                <a:schemeClr val="tx2"/>
              </a:solidFill>
            </a:endParaRPr>
          </a:p>
        </p:txBody>
      </p:sp>
      <p:graphicFrame>
        <p:nvGraphicFramePr>
          <p:cNvPr id="7" name="Table 6"/>
          <p:cNvGraphicFramePr>
            <a:graphicFrameLocks noGrp="1"/>
          </p:cNvGraphicFramePr>
          <p:nvPr>
            <p:extLst/>
          </p:nvPr>
        </p:nvGraphicFramePr>
        <p:xfrm>
          <a:off x="838200" y="1699368"/>
          <a:ext cx="10515600" cy="4174752"/>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812859685"/>
                    </a:ext>
                  </a:extLst>
                </a:gridCol>
                <a:gridCol w="5257800">
                  <a:extLst>
                    <a:ext uri="{9D8B030D-6E8A-4147-A177-3AD203B41FA5}">
                      <a16:colId xmlns:a16="http://schemas.microsoft.com/office/drawing/2014/main" val="3991684456"/>
                    </a:ext>
                  </a:extLst>
                </a:gridCol>
              </a:tblGrid>
              <a:tr h="0">
                <a:tc>
                  <a:txBody>
                    <a:bodyPr/>
                    <a:lstStyle/>
                    <a:p>
                      <a:pPr marL="0" marR="0" algn="ctr">
                        <a:lnSpc>
                          <a:spcPct val="107000"/>
                        </a:lnSpc>
                        <a:spcBef>
                          <a:spcPts val="0"/>
                        </a:spcBef>
                        <a:spcAft>
                          <a:spcPts val="0"/>
                        </a:spcAft>
                      </a:pPr>
                      <a:r>
                        <a:rPr lang="en-US" sz="1600" b="1" dirty="0">
                          <a:solidFill>
                            <a:schemeClr val="tx1"/>
                          </a:solidFill>
                          <a:effectLst/>
                        </a:rPr>
                        <a:t>Predictors</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ctr">
                        <a:lnSpc>
                          <a:spcPct val="107000"/>
                        </a:lnSpc>
                        <a:spcBef>
                          <a:spcPts val="0"/>
                        </a:spcBef>
                        <a:spcAft>
                          <a:spcPts val="0"/>
                        </a:spcAft>
                      </a:pPr>
                      <a:r>
                        <a:rPr lang="en-US" sz="1600" b="1" dirty="0">
                          <a:solidFill>
                            <a:schemeClr val="tx1"/>
                          </a:solidFill>
                          <a:effectLst/>
                        </a:rPr>
                        <a:t>Coefficients</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077362392"/>
                  </a:ext>
                </a:extLst>
              </a:tr>
              <a:tr h="0">
                <a:tc>
                  <a:txBody>
                    <a:bodyPr/>
                    <a:lstStyle/>
                    <a:p>
                      <a:pPr marL="0" marR="0">
                        <a:lnSpc>
                          <a:spcPct val="107000"/>
                        </a:lnSpc>
                        <a:spcBef>
                          <a:spcPts val="0"/>
                        </a:spcBef>
                        <a:spcAft>
                          <a:spcPts val="0"/>
                        </a:spcAft>
                      </a:pPr>
                      <a:r>
                        <a:rPr lang="en-US" sz="1600" b="0" dirty="0">
                          <a:solidFill>
                            <a:schemeClr val="tx1"/>
                          </a:solidFill>
                          <a:effectLst/>
                        </a:rPr>
                        <a:t>(Intercept)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dirty="0">
                          <a:effectLst/>
                        </a:rPr>
                        <a:t>5.900897e+00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5597493"/>
                  </a:ext>
                </a:extLst>
              </a:tr>
              <a:tr h="0">
                <a:tc>
                  <a:txBody>
                    <a:bodyPr/>
                    <a:lstStyle/>
                    <a:p>
                      <a:pPr marL="0" marR="0">
                        <a:lnSpc>
                          <a:spcPct val="107000"/>
                        </a:lnSpc>
                        <a:spcBef>
                          <a:spcPts val="0"/>
                        </a:spcBef>
                        <a:spcAft>
                          <a:spcPts val="0"/>
                        </a:spcAft>
                      </a:pPr>
                      <a:r>
                        <a:rPr lang="en-US" sz="1600" b="1" dirty="0" err="1">
                          <a:solidFill>
                            <a:schemeClr val="tx1"/>
                          </a:solidFill>
                          <a:effectLst/>
                        </a:rPr>
                        <a:t>num_critic_for_reviews</a:t>
                      </a:r>
                      <a:r>
                        <a:rPr lang="en-US" sz="1600" b="1" dirty="0">
                          <a:solidFill>
                            <a:schemeClr val="tx1"/>
                          </a:solidFill>
                          <a:effectLst/>
                        </a:rPr>
                        <a:t>    </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8.062270e-05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677159"/>
                  </a:ext>
                </a:extLst>
              </a:tr>
              <a:tr h="0">
                <a:tc>
                  <a:txBody>
                    <a:bodyPr/>
                    <a:lstStyle/>
                    <a:p>
                      <a:pPr marL="0" marR="0">
                        <a:lnSpc>
                          <a:spcPct val="107000"/>
                        </a:lnSpc>
                        <a:spcBef>
                          <a:spcPts val="0"/>
                        </a:spcBef>
                        <a:spcAft>
                          <a:spcPts val="0"/>
                        </a:spcAft>
                      </a:pPr>
                      <a:r>
                        <a:rPr lang="en-US" sz="1600" b="1" dirty="0">
                          <a:solidFill>
                            <a:schemeClr val="tx1"/>
                          </a:solidFill>
                          <a:effectLst/>
                        </a:rPr>
                        <a:t>duration                  </a:t>
                      </a:r>
                      <a:endPar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3.315895e-03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8110571"/>
                  </a:ext>
                </a:extLst>
              </a:tr>
              <a:tr h="0">
                <a:tc>
                  <a:txBody>
                    <a:bodyPr/>
                    <a:lstStyle/>
                    <a:p>
                      <a:pPr marL="0" marR="0">
                        <a:lnSpc>
                          <a:spcPct val="107000"/>
                        </a:lnSpc>
                        <a:spcBef>
                          <a:spcPts val="0"/>
                        </a:spcBef>
                        <a:spcAft>
                          <a:spcPts val="0"/>
                        </a:spcAft>
                      </a:pPr>
                      <a:r>
                        <a:rPr lang="en-US" sz="1600" b="0" dirty="0" err="1">
                          <a:solidFill>
                            <a:schemeClr val="tx1"/>
                          </a:solidFill>
                          <a:effectLst/>
                        </a:rPr>
                        <a:t>director_facebook_likes</a:t>
                      </a:r>
                      <a:r>
                        <a:rPr lang="en-US" sz="1600" b="0" dirty="0">
                          <a:solidFill>
                            <a:schemeClr val="tx1"/>
                          </a:solidFill>
                          <a:effectLst/>
                        </a:rPr>
                        <a:t>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0216591"/>
                  </a:ext>
                </a:extLst>
              </a:tr>
              <a:tr h="0">
                <a:tc>
                  <a:txBody>
                    <a:bodyPr/>
                    <a:lstStyle/>
                    <a:p>
                      <a:pPr marL="0" marR="0">
                        <a:lnSpc>
                          <a:spcPct val="107000"/>
                        </a:lnSpc>
                        <a:spcBef>
                          <a:spcPts val="0"/>
                        </a:spcBef>
                        <a:spcAft>
                          <a:spcPts val="0"/>
                        </a:spcAft>
                      </a:pPr>
                      <a:r>
                        <a:rPr lang="en-US" sz="1600" b="0" dirty="0">
                          <a:solidFill>
                            <a:schemeClr val="tx1"/>
                          </a:solidFill>
                          <a:effectLst/>
                        </a:rPr>
                        <a:t>actor_3_facebook_likes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7299311"/>
                  </a:ext>
                </a:extLst>
              </a:tr>
              <a:tr h="0">
                <a:tc>
                  <a:txBody>
                    <a:bodyPr/>
                    <a:lstStyle/>
                    <a:p>
                      <a:pPr marL="0" marR="0">
                        <a:lnSpc>
                          <a:spcPct val="107000"/>
                        </a:lnSpc>
                        <a:spcBef>
                          <a:spcPts val="0"/>
                        </a:spcBef>
                        <a:spcAft>
                          <a:spcPts val="0"/>
                        </a:spcAft>
                      </a:pPr>
                      <a:r>
                        <a:rPr lang="en-US" sz="1600" b="0" dirty="0">
                          <a:solidFill>
                            <a:schemeClr val="tx1"/>
                          </a:solidFill>
                          <a:effectLst/>
                        </a:rPr>
                        <a:t>actor_1_facebook_likes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5877110"/>
                  </a:ext>
                </a:extLst>
              </a:tr>
              <a:tr h="0">
                <a:tc>
                  <a:txBody>
                    <a:bodyPr/>
                    <a:lstStyle/>
                    <a:p>
                      <a:pPr marL="0" marR="0">
                        <a:lnSpc>
                          <a:spcPct val="107000"/>
                        </a:lnSpc>
                        <a:spcBef>
                          <a:spcPts val="0"/>
                        </a:spcBef>
                        <a:spcAft>
                          <a:spcPts val="0"/>
                        </a:spcAft>
                      </a:pPr>
                      <a:r>
                        <a:rPr lang="en-US" sz="1600" b="0" dirty="0">
                          <a:solidFill>
                            <a:schemeClr val="tx1"/>
                          </a:solidFill>
                          <a:effectLst/>
                        </a:rPr>
                        <a:t>gross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6004680"/>
                  </a:ext>
                </a:extLst>
              </a:tr>
              <a:tr h="0">
                <a:tc>
                  <a:txBody>
                    <a:bodyPr/>
                    <a:lstStyle/>
                    <a:p>
                      <a:pPr marL="0" marR="0">
                        <a:lnSpc>
                          <a:spcPct val="107000"/>
                        </a:lnSpc>
                        <a:spcBef>
                          <a:spcPts val="0"/>
                        </a:spcBef>
                        <a:spcAft>
                          <a:spcPts val="0"/>
                        </a:spcAft>
                      </a:pPr>
                      <a:r>
                        <a:rPr lang="en-US" sz="1600" b="1" dirty="0" err="1">
                          <a:solidFill>
                            <a:schemeClr val="tx1"/>
                          </a:solidFill>
                          <a:effectLst/>
                        </a:rPr>
                        <a:t>num_voted_users</a:t>
                      </a:r>
                      <a:r>
                        <a:rPr lang="en-US" sz="1600" b="1" dirty="0">
                          <a:solidFill>
                            <a:schemeClr val="tx1"/>
                          </a:solidFill>
                          <a:effectLst/>
                        </a:rPr>
                        <a:t>   </a:t>
                      </a:r>
                      <a:r>
                        <a:rPr lang="en-US" sz="1600" b="0" dirty="0">
                          <a:solidFill>
                            <a:schemeClr val="tx1"/>
                          </a:solidFill>
                          <a:effectLst/>
                        </a:rPr>
                        <a:t>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dirty="0">
                          <a:effectLst/>
                        </a:rPr>
                        <a:t>2.376529e-06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9460680"/>
                  </a:ext>
                </a:extLst>
              </a:tr>
              <a:tr h="0">
                <a:tc>
                  <a:txBody>
                    <a:bodyPr/>
                    <a:lstStyle/>
                    <a:p>
                      <a:pPr marL="0" marR="0">
                        <a:lnSpc>
                          <a:spcPct val="107000"/>
                        </a:lnSpc>
                        <a:spcBef>
                          <a:spcPts val="0"/>
                        </a:spcBef>
                        <a:spcAft>
                          <a:spcPts val="0"/>
                        </a:spcAft>
                      </a:pPr>
                      <a:r>
                        <a:rPr lang="en-US" sz="1600" b="0" dirty="0" err="1">
                          <a:solidFill>
                            <a:schemeClr val="tx1"/>
                          </a:solidFill>
                          <a:effectLst/>
                        </a:rPr>
                        <a:t>cast_total_facebook_likes</a:t>
                      </a:r>
                      <a:r>
                        <a:rPr lang="en-US" sz="1600" b="0" dirty="0">
                          <a:solidFill>
                            <a:schemeClr val="tx1"/>
                          </a:solidFill>
                          <a:effectLst/>
                        </a:rPr>
                        <a:t>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6014195"/>
                  </a:ext>
                </a:extLst>
              </a:tr>
              <a:tr h="0">
                <a:tc>
                  <a:txBody>
                    <a:bodyPr/>
                    <a:lstStyle/>
                    <a:p>
                      <a:pPr marL="0" marR="0">
                        <a:lnSpc>
                          <a:spcPct val="107000"/>
                        </a:lnSpc>
                        <a:spcBef>
                          <a:spcPts val="0"/>
                        </a:spcBef>
                        <a:spcAft>
                          <a:spcPts val="0"/>
                        </a:spcAft>
                      </a:pPr>
                      <a:r>
                        <a:rPr lang="en-US" sz="1600" b="0" dirty="0" err="1">
                          <a:solidFill>
                            <a:schemeClr val="tx1"/>
                          </a:solidFill>
                          <a:effectLst/>
                        </a:rPr>
                        <a:t>facenumber_in_poster</a:t>
                      </a:r>
                      <a:r>
                        <a:rPr lang="en-US" sz="1600" b="0" dirty="0">
                          <a:solidFill>
                            <a:schemeClr val="tx1"/>
                          </a:solidFill>
                          <a:effectLst/>
                        </a:rPr>
                        <a:t>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2060089"/>
                  </a:ext>
                </a:extLst>
              </a:tr>
              <a:tr h="0">
                <a:tc>
                  <a:txBody>
                    <a:bodyPr/>
                    <a:lstStyle/>
                    <a:p>
                      <a:pPr marL="0" marR="0">
                        <a:lnSpc>
                          <a:spcPct val="107000"/>
                        </a:lnSpc>
                        <a:spcBef>
                          <a:spcPts val="0"/>
                        </a:spcBef>
                        <a:spcAft>
                          <a:spcPts val="0"/>
                        </a:spcAft>
                      </a:pPr>
                      <a:r>
                        <a:rPr lang="en-US" sz="1600" b="0" dirty="0" err="1">
                          <a:solidFill>
                            <a:schemeClr val="tx1"/>
                          </a:solidFill>
                          <a:effectLst/>
                        </a:rPr>
                        <a:t>num_user_for_reviews</a:t>
                      </a:r>
                      <a:r>
                        <a:rPr lang="en-US" sz="1600" b="0" dirty="0">
                          <a:solidFill>
                            <a:schemeClr val="tx1"/>
                          </a:solidFill>
                          <a:effectLst/>
                        </a:rPr>
                        <a:t>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707240"/>
                  </a:ext>
                </a:extLst>
              </a:tr>
              <a:tr h="0">
                <a:tc>
                  <a:txBody>
                    <a:bodyPr/>
                    <a:lstStyle/>
                    <a:p>
                      <a:pPr marL="0" marR="0">
                        <a:lnSpc>
                          <a:spcPct val="107000"/>
                        </a:lnSpc>
                        <a:spcBef>
                          <a:spcPts val="0"/>
                        </a:spcBef>
                        <a:spcAft>
                          <a:spcPts val="0"/>
                        </a:spcAft>
                      </a:pPr>
                      <a:r>
                        <a:rPr lang="en-US" sz="1600" b="0" dirty="0">
                          <a:solidFill>
                            <a:schemeClr val="tx1"/>
                          </a:solidFill>
                          <a:effectLst/>
                        </a:rPr>
                        <a:t>budget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6829419"/>
                  </a:ext>
                </a:extLst>
              </a:tr>
              <a:tr h="0">
                <a:tc>
                  <a:txBody>
                    <a:bodyPr/>
                    <a:lstStyle/>
                    <a:p>
                      <a:pPr marL="0" marR="0">
                        <a:lnSpc>
                          <a:spcPct val="107000"/>
                        </a:lnSpc>
                        <a:spcBef>
                          <a:spcPts val="0"/>
                        </a:spcBef>
                        <a:spcAft>
                          <a:spcPts val="0"/>
                        </a:spcAft>
                      </a:pPr>
                      <a:r>
                        <a:rPr lang="en-US" sz="1600" b="0" dirty="0">
                          <a:solidFill>
                            <a:schemeClr val="tx1"/>
                          </a:solidFill>
                          <a:effectLst/>
                        </a:rPr>
                        <a:t>actor_2_facebook_likes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2429997"/>
                  </a:ext>
                </a:extLst>
              </a:tr>
              <a:tr h="0">
                <a:tc>
                  <a:txBody>
                    <a:bodyPr/>
                    <a:lstStyle/>
                    <a:p>
                      <a:pPr marL="0" marR="0">
                        <a:lnSpc>
                          <a:spcPct val="107000"/>
                        </a:lnSpc>
                        <a:spcBef>
                          <a:spcPts val="0"/>
                        </a:spcBef>
                        <a:spcAft>
                          <a:spcPts val="0"/>
                        </a:spcAft>
                      </a:pPr>
                      <a:r>
                        <a:rPr lang="en-US" sz="1600" b="0" dirty="0" err="1">
                          <a:solidFill>
                            <a:schemeClr val="tx1"/>
                          </a:solidFill>
                          <a:effectLst/>
                        </a:rPr>
                        <a:t>aspect_ratio</a:t>
                      </a:r>
                      <a:r>
                        <a:rPr lang="en-US" sz="1600" b="0" dirty="0">
                          <a:solidFill>
                            <a:schemeClr val="tx1"/>
                          </a:solidFill>
                          <a:effectLst/>
                        </a:rPr>
                        <a:t>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356210"/>
                  </a:ext>
                </a:extLst>
              </a:tr>
              <a:tr h="0">
                <a:tc>
                  <a:txBody>
                    <a:bodyPr/>
                    <a:lstStyle/>
                    <a:p>
                      <a:pPr marL="0" marR="0">
                        <a:lnSpc>
                          <a:spcPct val="107000"/>
                        </a:lnSpc>
                        <a:spcBef>
                          <a:spcPts val="0"/>
                        </a:spcBef>
                        <a:spcAft>
                          <a:spcPts val="0"/>
                        </a:spcAft>
                      </a:pPr>
                      <a:r>
                        <a:rPr lang="en-US" sz="1600" b="0" dirty="0" err="1">
                          <a:solidFill>
                            <a:schemeClr val="tx1"/>
                          </a:solidFill>
                          <a:effectLst/>
                        </a:rPr>
                        <a:t>movie_facebook_likes</a:t>
                      </a:r>
                      <a:r>
                        <a:rPr lang="en-US" sz="1600" b="0" dirty="0">
                          <a:solidFill>
                            <a:schemeClr val="tx1"/>
                          </a:solidFill>
                          <a:effectLst/>
                        </a:rPr>
                        <a:t>      </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6124345"/>
                  </a:ext>
                </a:extLst>
              </a:tr>
            </a:tbl>
          </a:graphicData>
        </a:graphic>
      </p:graphicFrame>
      <p:sp>
        <p:nvSpPr>
          <p:cNvPr id="8" name="TextBox 7"/>
          <p:cNvSpPr txBox="1"/>
          <p:nvPr/>
        </p:nvSpPr>
        <p:spPr>
          <a:xfrm>
            <a:off x="838200" y="1260764"/>
            <a:ext cx="5637697" cy="369332"/>
          </a:xfrm>
          <a:prstGeom prst="rect">
            <a:avLst/>
          </a:prstGeom>
          <a:noFill/>
        </p:spPr>
        <p:txBody>
          <a:bodyPr wrap="none" rtlCol="0">
            <a:spAutoFit/>
          </a:bodyPr>
          <a:lstStyle/>
          <a:p>
            <a:r>
              <a:rPr lang="en-US" dirty="0" smtClean="0"/>
              <a:t>Once L1 model is build we can get following coefficients – </a:t>
            </a:r>
            <a:endParaRPr lang="en-US" dirty="0"/>
          </a:p>
        </p:txBody>
      </p:sp>
      <p:sp>
        <p:nvSpPr>
          <p:cNvPr id="9" name="TextBox 8"/>
          <p:cNvSpPr txBox="1"/>
          <p:nvPr/>
        </p:nvSpPr>
        <p:spPr>
          <a:xfrm>
            <a:off x="838200" y="6034642"/>
            <a:ext cx="982448" cy="369332"/>
          </a:xfrm>
          <a:prstGeom prst="rect">
            <a:avLst/>
          </a:prstGeom>
          <a:noFill/>
        </p:spPr>
        <p:txBody>
          <a:bodyPr wrap="none" rtlCol="0">
            <a:spAutoFit/>
          </a:bodyPr>
          <a:lstStyle/>
          <a:p>
            <a:r>
              <a:rPr lang="en-US" b="1" dirty="0">
                <a:solidFill>
                  <a:srgbClr val="00B0F0"/>
                </a:solidFill>
              </a:rPr>
              <a:t>Insights:</a:t>
            </a:r>
          </a:p>
        </p:txBody>
      </p:sp>
      <p:sp>
        <p:nvSpPr>
          <p:cNvPr id="10" name="TextBox 9"/>
          <p:cNvSpPr txBox="1"/>
          <p:nvPr/>
        </p:nvSpPr>
        <p:spPr>
          <a:xfrm>
            <a:off x="1820649" y="6034642"/>
            <a:ext cx="9533152" cy="646331"/>
          </a:xfrm>
          <a:prstGeom prst="rect">
            <a:avLst/>
          </a:prstGeom>
          <a:noFill/>
        </p:spPr>
        <p:txBody>
          <a:bodyPr wrap="square" rtlCol="0">
            <a:spAutoFit/>
          </a:bodyPr>
          <a:lstStyle/>
          <a:p>
            <a:pPr algn="just"/>
            <a:r>
              <a:rPr lang="en-US" dirty="0" smtClean="0"/>
              <a:t>There are only 3 important predictors that needs to be accounted for building the model, rest all can be ignored.</a:t>
            </a:r>
            <a:endParaRPr lang="en-US" dirty="0"/>
          </a:p>
        </p:txBody>
      </p:sp>
    </p:spTree>
    <p:extLst>
      <p:ext uri="{BB962C8B-B14F-4D97-AF65-F5344CB8AC3E}">
        <p14:creationId xmlns:p14="http://schemas.microsoft.com/office/powerpoint/2010/main" val="38456172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Visualizing coefficient shrinkage with increase in lambda</a:t>
            </a:r>
            <a:endParaRPr lang="en-US" sz="3200" b="1" dirty="0">
              <a:solidFill>
                <a:schemeClr val="tx2"/>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630" y="1314946"/>
            <a:ext cx="5927626" cy="5291933"/>
          </a:xfrm>
          <a:prstGeom prst="rect">
            <a:avLst/>
          </a:prstGeom>
        </p:spPr>
      </p:pic>
      <p:sp>
        <p:nvSpPr>
          <p:cNvPr id="7" name="TextBox 6"/>
          <p:cNvSpPr txBox="1"/>
          <p:nvPr/>
        </p:nvSpPr>
        <p:spPr>
          <a:xfrm>
            <a:off x="7295034" y="1389220"/>
            <a:ext cx="982448" cy="369332"/>
          </a:xfrm>
          <a:prstGeom prst="rect">
            <a:avLst/>
          </a:prstGeom>
          <a:noFill/>
        </p:spPr>
        <p:txBody>
          <a:bodyPr wrap="none" rtlCol="0">
            <a:spAutoFit/>
          </a:bodyPr>
          <a:lstStyle/>
          <a:p>
            <a:r>
              <a:rPr lang="en-US" b="1" dirty="0">
                <a:solidFill>
                  <a:srgbClr val="00B0F0"/>
                </a:solidFill>
              </a:rPr>
              <a:t>Insights:</a:t>
            </a:r>
          </a:p>
        </p:txBody>
      </p:sp>
      <p:sp>
        <p:nvSpPr>
          <p:cNvPr id="8" name="TextBox 7"/>
          <p:cNvSpPr txBox="1"/>
          <p:nvPr/>
        </p:nvSpPr>
        <p:spPr>
          <a:xfrm>
            <a:off x="7295033" y="1817728"/>
            <a:ext cx="4467475"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The black line depicts the best lambda.</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At black line only 3 coefficients are non-zero, rest all others have become zero.</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As lambda increases all the coefficients becomes zero.</a:t>
            </a:r>
            <a:endParaRPr lang="en-US" dirty="0"/>
          </a:p>
        </p:txBody>
      </p:sp>
    </p:spTree>
    <p:extLst>
      <p:ext uri="{BB962C8B-B14F-4D97-AF65-F5344CB8AC3E}">
        <p14:creationId xmlns:p14="http://schemas.microsoft.com/office/powerpoint/2010/main" val="9599770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Performance comparison</a:t>
            </a:r>
            <a:endParaRPr lang="en-US" sz="3200" b="1" dirty="0">
              <a:solidFill>
                <a:schemeClr val="tx2"/>
              </a:solidFill>
            </a:endParaRPr>
          </a:p>
        </p:txBody>
      </p:sp>
      <p:graphicFrame>
        <p:nvGraphicFramePr>
          <p:cNvPr id="5" name="Table 4"/>
          <p:cNvGraphicFramePr>
            <a:graphicFrameLocks noGrp="1"/>
          </p:cNvGraphicFramePr>
          <p:nvPr>
            <p:extLst/>
          </p:nvPr>
        </p:nvGraphicFramePr>
        <p:xfrm>
          <a:off x="2933411" y="1730696"/>
          <a:ext cx="5937250" cy="1012503"/>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2293691829"/>
                    </a:ext>
                  </a:extLst>
                </a:gridCol>
                <a:gridCol w="1979295">
                  <a:extLst>
                    <a:ext uri="{9D8B030D-6E8A-4147-A177-3AD203B41FA5}">
                      <a16:colId xmlns:a16="http://schemas.microsoft.com/office/drawing/2014/main" val="2101945635"/>
                    </a:ext>
                  </a:extLst>
                </a:gridCol>
                <a:gridCol w="1979295">
                  <a:extLst>
                    <a:ext uri="{9D8B030D-6E8A-4147-A177-3AD203B41FA5}">
                      <a16:colId xmlns:a16="http://schemas.microsoft.com/office/drawing/2014/main" val="1803166997"/>
                    </a:ext>
                  </a:extLst>
                </a:gridCol>
              </a:tblGrid>
              <a:tr h="337501">
                <a:tc>
                  <a:txBody>
                    <a:bodyPr/>
                    <a:lstStyle/>
                    <a:p>
                      <a:pPr marL="0" marR="0" algn="just">
                        <a:lnSpc>
                          <a:spcPct val="107000"/>
                        </a:lnSpc>
                        <a:spcBef>
                          <a:spcPts val="0"/>
                        </a:spcBef>
                        <a:spcAft>
                          <a:spcPts val="0"/>
                        </a:spcAft>
                      </a:pPr>
                      <a:r>
                        <a:rPr lang="en-US" sz="1800" dirty="0">
                          <a:solidFill>
                            <a:schemeClr val="tx1"/>
                          </a:solidFill>
                          <a:effectLst/>
                        </a:rPr>
                        <a:t>RMSE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Regularized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Un-regularized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1404083513"/>
                  </a:ext>
                </a:extLst>
              </a:tr>
              <a:tr h="337501">
                <a:tc>
                  <a:txBody>
                    <a:bodyPr/>
                    <a:lstStyle/>
                    <a:p>
                      <a:pPr marL="0" marR="0" algn="just">
                        <a:lnSpc>
                          <a:spcPct val="107000"/>
                        </a:lnSpc>
                        <a:spcBef>
                          <a:spcPts val="0"/>
                        </a:spcBef>
                        <a:spcAft>
                          <a:spcPts val="0"/>
                        </a:spcAft>
                      </a:pPr>
                      <a:r>
                        <a:rPr lang="en-US" sz="1800" dirty="0">
                          <a:solidFill>
                            <a:schemeClr val="tx1"/>
                          </a:solidFill>
                          <a:effectLst/>
                        </a:rPr>
                        <a:t>Train Data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0.96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680475"/>
                  </a:ext>
                </a:extLst>
              </a:tr>
              <a:tr h="337501">
                <a:tc>
                  <a:txBody>
                    <a:bodyPr/>
                    <a:lstStyle/>
                    <a:p>
                      <a:pPr marL="0" marR="0" algn="just">
                        <a:lnSpc>
                          <a:spcPct val="107000"/>
                        </a:lnSpc>
                        <a:spcBef>
                          <a:spcPts val="0"/>
                        </a:spcBef>
                        <a:spcAft>
                          <a:spcPts val="0"/>
                        </a:spcAft>
                      </a:pPr>
                      <a:r>
                        <a:rPr lang="en-US" sz="1800" dirty="0">
                          <a:solidFill>
                            <a:schemeClr val="tx1"/>
                          </a:solidFill>
                          <a:effectLst/>
                        </a:rPr>
                        <a:t>Test Data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effectLst/>
                        </a:rPr>
                        <a:t>1.06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rPr>
                        <a:t>1.03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415745"/>
                  </a:ext>
                </a:extLst>
              </a:tr>
            </a:tbl>
          </a:graphicData>
        </a:graphic>
      </p:graphicFrame>
      <p:sp>
        <p:nvSpPr>
          <p:cNvPr id="6" name="TextBox 5"/>
          <p:cNvSpPr txBox="1"/>
          <p:nvPr/>
        </p:nvSpPr>
        <p:spPr>
          <a:xfrm>
            <a:off x="838200" y="4589620"/>
            <a:ext cx="982448" cy="369332"/>
          </a:xfrm>
          <a:prstGeom prst="rect">
            <a:avLst/>
          </a:prstGeom>
          <a:noFill/>
        </p:spPr>
        <p:txBody>
          <a:bodyPr wrap="none" rtlCol="0">
            <a:spAutoFit/>
          </a:bodyPr>
          <a:lstStyle/>
          <a:p>
            <a:r>
              <a:rPr lang="en-US" b="1" dirty="0">
                <a:solidFill>
                  <a:srgbClr val="00B0F0"/>
                </a:solidFill>
              </a:rPr>
              <a:t>Insights:</a:t>
            </a:r>
          </a:p>
        </p:txBody>
      </p:sp>
      <p:sp>
        <p:nvSpPr>
          <p:cNvPr id="7" name="TextBox 6"/>
          <p:cNvSpPr txBox="1"/>
          <p:nvPr/>
        </p:nvSpPr>
        <p:spPr>
          <a:xfrm>
            <a:off x="1820649" y="4589620"/>
            <a:ext cx="9533152" cy="923330"/>
          </a:xfrm>
          <a:prstGeom prst="rect">
            <a:avLst/>
          </a:prstGeom>
          <a:noFill/>
        </p:spPr>
        <p:txBody>
          <a:bodyPr wrap="square" rtlCol="0">
            <a:spAutoFit/>
          </a:bodyPr>
          <a:lstStyle/>
          <a:p>
            <a:pPr algn="just"/>
            <a:r>
              <a:rPr lang="en-US" dirty="0"/>
              <a:t>We can infer from the given RMSE table that </a:t>
            </a:r>
            <a:r>
              <a:rPr lang="en-US" dirty="0" smtClean="0"/>
              <a:t>though L1 regularization has similar RMSE range as that of un-regularized model but it uses only 3 predictors rather than 14. Therefore, increases model efficiency with reduced complexity.</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4680388" y="6343968"/>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a:rPr>
                        <m:t>− ∗− </m:t>
                      </m:r>
                      <m:r>
                        <a:rPr lang="en-US" b="1" i="1" dirty="0" smtClean="0">
                          <a:solidFill>
                            <a:srgbClr val="FF0000"/>
                          </a:solidFill>
                          <a:latin typeface="Cambria Math"/>
                        </a:rPr>
                        <m:t>𝑹</m:t>
                      </m:r>
                      <m:r>
                        <a:rPr lang="en-US" b="1" i="1" dirty="0" smtClean="0">
                          <a:solidFill>
                            <a:srgbClr val="FF0000"/>
                          </a:solidFill>
                          <a:latin typeface="Cambria Math"/>
                        </a:rPr>
                        <m:t> </m:t>
                      </m:r>
                      <m:r>
                        <a:rPr lang="en-US" b="1" i="1" dirty="0" smtClean="0">
                          <a:solidFill>
                            <a:srgbClr val="FF0000"/>
                          </a:solidFill>
                          <a:latin typeface="Cambria Math"/>
                        </a:rPr>
                        <m:t>𝑯𝒂𝒏𝒅𝒔</m:t>
                      </m:r>
                      <m:r>
                        <a:rPr lang="en-US" b="1" i="1" dirty="0" smtClean="0">
                          <a:solidFill>
                            <a:srgbClr val="FF0000"/>
                          </a:solidFill>
                          <a:latin typeface="Cambria Math"/>
                        </a:rPr>
                        <m:t> </m:t>
                      </m:r>
                      <m:r>
                        <a:rPr lang="en-US" b="1" i="1" dirty="0" smtClean="0">
                          <a:solidFill>
                            <a:srgbClr val="FF0000"/>
                          </a:solidFill>
                          <a:latin typeface="Cambria Math"/>
                        </a:rPr>
                        <m:t>𝑶𝒏</m:t>
                      </m:r>
                      <m:r>
                        <a:rPr lang="en-US" b="1" i="1" dirty="0" smtClean="0">
                          <a:solidFill>
                            <a:srgbClr val="FF0000"/>
                          </a:solidFill>
                          <a:latin typeface="Cambria Math"/>
                        </a:rPr>
                        <m:t>− ∗−</m:t>
                      </m:r>
                    </m:oMath>
                  </m:oMathPara>
                </a14:m>
                <a:endParaRPr lang="en-US"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680388" y="6343968"/>
                <a:ext cx="2831224"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09041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Model Selection – Which regularization is best?</a:t>
            </a:r>
            <a:endParaRPr lang="en-US" sz="3200" b="1" dirty="0">
              <a:solidFill>
                <a:schemeClr val="tx2"/>
              </a:solidFill>
            </a:endParaRPr>
          </a:p>
        </p:txBody>
      </p:sp>
      <p:pic>
        <p:nvPicPr>
          <p:cNvPr id="5" name="Picture 4" descr="D:\Data Science\ML_Statistical Learning\Regularization\ILP\content\img\v1\RG_L2_bias_va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2004077"/>
            <a:ext cx="4592782" cy="4036597"/>
          </a:xfrm>
          <a:prstGeom prst="rect">
            <a:avLst/>
          </a:prstGeom>
          <a:noFill/>
          <a:ln>
            <a:noFill/>
          </a:ln>
        </p:spPr>
      </p:pic>
      <p:sp>
        <p:nvSpPr>
          <p:cNvPr id="7" name="TextBox 6"/>
          <p:cNvSpPr txBox="1"/>
          <p:nvPr/>
        </p:nvSpPr>
        <p:spPr>
          <a:xfrm>
            <a:off x="838199" y="1357746"/>
            <a:ext cx="10882745" cy="646331"/>
          </a:xfrm>
          <a:prstGeom prst="rect">
            <a:avLst/>
          </a:prstGeom>
          <a:noFill/>
        </p:spPr>
        <p:txBody>
          <a:bodyPr wrap="square" rtlCol="0">
            <a:spAutoFit/>
          </a:bodyPr>
          <a:lstStyle/>
          <a:p>
            <a:pPr algn="just"/>
            <a:r>
              <a:rPr lang="en-US" dirty="0"/>
              <a:t>Consider first scenario in which all the given predictors are related to the response so that none can be equaled to zero. </a:t>
            </a:r>
          </a:p>
        </p:txBody>
      </p:sp>
      <p:sp>
        <p:nvSpPr>
          <p:cNvPr id="8" name="TextBox 7"/>
          <p:cNvSpPr txBox="1"/>
          <p:nvPr/>
        </p:nvSpPr>
        <p:spPr>
          <a:xfrm>
            <a:off x="5777345" y="2599730"/>
            <a:ext cx="6204239" cy="1754326"/>
          </a:xfrm>
          <a:prstGeom prst="rect">
            <a:avLst/>
          </a:prstGeom>
          <a:noFill/>
        </p:spPr>
        <p:txBody>
          <a:bodyPr wrap="square" rtlCol="0">
            <a:spAutoFit/>
          </a:bodyPr>
          <a:lstStyle/>
          <a:p>
            <a:pPr algn="just"/>
            <a:r>
              <a:rPr lang="en-US" dirty="0" smtClean="0"/>
              <a:t>Here, </a:t>
            </a:r>
            <a:r>
              <a:rPr lang="en-US" dirty="0">
                <a:solidFill>
                  <a:srgbClr val="00B050"/>
                </a:solidFill>
              </a:rPr>
              <a:t>green</a:t>
            </a:r>
            <a:r>
              <a:rPr lang="en-US" dirty="0"/>
              <a:t> lines indicate variance; </a:t>
            </a:r>
            <a:r>
              <a:rPr lang="en-US" b="1" dirty="0"/>
              <a:t>black</a:t>
            </a:r>
            <a:r>
              <a:rPr lang="en-US" dirty="0"/>
              <a:t> lines, squared bias and </a:t>
            </a:r>
            <a:r>
              <a:rPr lang="en-US" dirty="0">
                <a:solidFill>
                  <a:srgbClr val="FF0000"/>
                </a:solidFill>
              </a:rPr>
              <a:t>red</a:t>
            </a:r>
            <a:r>
              <a:rPr lang="en-US" dirty="0"/>
              <a:t> lines, test MSE. </a:t>
            </a:r>
            <a:endParaRPr lang="en-US" dirty="0" smtClean="0"/>
          </a:p>
          <a:p>
            <a:pPr algn="just"/>
            <a:endParaRPr lang="en-US" dirty="0"/>
          </a:p>
          <a:p>
            <a:pPr algn="just"/>
            <a:r>
              <a:rPr lang="en-US" dirty="0" smtClean="0"/>
              <a:t>The </a:t>
            </a:r>
            <a:r>
              <a:rPr lang="en-US" dirty="0"/>
              <a:t>dotted lines resemble data for ridge regression and solid lines resemble data for lasso. </a:t>
            </a:r>
            <a:endParaRPr lang="en-US" dirty="0" smtClean="0"/>
          </a:p>
          <a:p>
            <a:pPr algn="just"/>
            <a:endParaRPr lang="en-US" dirty="0"/>
          </a:p>
        </p:txBody>
      </p:sp>
      <p:sp>
        <p:nvSpPr>
          <p:cNvPr id="9" name="TextBox 8"/>
          <p:cNvSpPr txBox="1"/>
          <p:nvPr/>
        </p:nvSpPr>
        <p:spPr>
          <a:xfrm>
            <a:off x="838199" y="6040674"/>
            <a:ext cx="982448" cy="369332"/>
          </a:xfrm>
          <a:prstGeom prst="rect">
            <a:avLst/>
          </a:prstGeom>
          <a:noFill/>
        </p:spPr>
        <p:txBody>
          <a:bodyPr wrap="none" rtlCol="0">
            <a:spAutoFit/>
          </a:bodyPr>
          <a:lstStyle/>
          <a:p>
            <a:r>
              <a:rPr lang="en-US" b="1" dirty="0">
                <a:solidFill>
                  <a:srgbClr val="00B0F0"/>
                </a:solidFill>
              </a:rPr>
              <a:t>Insights:</a:t>
            </a:r>
          </a:p>
        </p:txBody>
      </p:sp>
      <p:sp>
        <p:nvSpPr>
          <p:cNvPr id="10" name="Rectangle 9"/>
          <p:cNvSpPr/>
          <p:nvPr/>
        </p:nvSpPr>
        <p:spPr>
          <a:xfrm>
            <a:off x="1939635" y="6040674"/>
            <a:ext cx="9781309" cy="646331"/>
          </a:xfrm>
          <a:prstGeom prst="rect">
            <a:avLst/>
          </a:prstGeom>
        </p:spPr>
        <p:txBody>
          <a:bodyPr wrap="square">
            <a:spAutoFit/>
          </a:bodyPr>
          <a:lstStyle/>
          <a:p>
            <a:pPr algn="just"/>
            <a:r>
              <a:rPr lang="en-US" dirty="0" smtClean="0"/>
              <a:t>Figure reveals that variance as well as test MSE of ridge regression is lesser than that of lasso regression. </a:t>
            </a:r>
            <a:endParaRPr lang="en-US" dirty="0"/>
          </a:p>
        </p:txBody>
      </p:sp>
    </p:spTree>
    <p:extLst>
      <p:ext uri="{BB962C8B-B14F-4D97-AF65-F5344CB8AC3E}">
        <p14:creationId xmlns:p14="http://schemas.microsoft.com/office/powerpoint/2010/main" val="4980733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Model Selection – Which regularization is best?</a:t>
            </a:r>
            <a:endParaRPr lang="en-US" sz="3200" b="1" dirty="0">
              <a:solidFill>
                <a:schemeClr val="tx2"/>
              </a:solidFill>
            </a:endParaRPr>
          </a:p>
        </p:txBody>
      </p:sp>
      <p:sp>
        <p:nvSpPr>
          <p:cNvPr id="7" name="TextBox 6"/>
          <p:cNvSpPr txBox="1"/>
          <p:nvPr/>
        </p:nvSpPr>
        <p:spPr>
          <a:xfrm>
            <a:off x="838199" y="1357746"/>
            <a:ext cx="10882745" cy="369332"/>
          </a:xfrm>
          <a:prstGeom prst="rect">
            <a:avLst/>
          </a:prstGeom>
          <a:noFill/>
        </p:spPr>
        <p:txBody>
          <a:bodyPr wrap="square" rtlCol="0">
            <a:spAutoFit/>
          </a:bodyPr>
          <a:lstStyle/>
          <a:p>
            <a:pPr algn="just"/>
            <a:r>
              <a:rPr lang="en-US" dirty="0"/>
              <a:t>Consider </a:t>
            </a:r>
            <a:r>
              <a:rPr lang="en-US" dirty="0" smtClean="0"/>
              <a:t>another scenario in which response is a function of few out of all the predictors.</a:t>
            </a:r>
            <a:endParaRPr lang="en-US" dirty="0"/>
          </a:p>
        </p:txBody>
      </p:sp>
      <p:sp>
        <p:nvSpPr>
          <p:cNvPr id="8" name="TextBox 7"/>
          <p:cNvSpPr txBox="1"/>
          <p:nvPr/>
        </p:nvSpPr>
        <p:spPr>
          <a:xfrm>
            <a:off x="5777345" y="2599730"/>
            <a:ext cx="6204239" cy="1754326"/>
          </a:xfrm>
          <a:prstGeom prst="rect">
            <a:avLst/>
          </a:prstGeom>
          <a:noFill/>
        </p:spPr>
        <p:txBody>
          <a:bodyPr wrap="square" rtlCol="0">
            <a:spAutoFit/>
          </a:bodyPr>
          <a:lstStyle/>
          <a:p>
            <a:pPr algn="just"/>
            <a:r>
              <a:rPr lang="en-US" dirty="0" smtClean="0"/>
              <a:t>Here, </a:t>
            </a:r>
            <a:r>
              <a:rPr lang="en-US" dirty="0">
                <a:solidFill>
                  <a:srgbClr val="00B050"/>
                </a:solidFill>
              </a:rPr>
              <a:t>green</a:t>
            </a:r>
            <a:r>
              <a:rPr lang="en-US" dirty="0"/>
              <a:t> lines indicate variance; </a:t>
            </a:r>
            <a:r>
              <a:rPr lang="en-US" b="1" dirty="0"/>
              <a:t>black</a:t>
            </a:r>
            <a:r>
              <a:rPr lang="en-US" dirty="0"/>
              <a:t> lines, squared bias and </a:t>
            </a:r>
            <a:r>
              <a:rPr lang="en-US" dirty="0">
                <a:solidFill>
                  <a:srgbClr val="FF0000"/>
                </a:solidFill>
              </a:rPr>
              <a:t>red</a:t>
            </a:r>
            <a:r>
              <a:rPr lang="en-US" dirty="0"/>
              <a:t> lines, test MSE. </a:t>
            </a:r>
            <a:endParaRPr lang="en-US" dirty="0" smtClean="0"/>
          </a:p>
          <a:p>
            <a:pPr algn="just"/>
            <a:endParaRPr lang="en-US" dirty="0"/>
          </a:p>
          <a:p>
            <a:pPr algn="just"/>
            <a:r>
              <a:rPr lang="en-US" dirty="0" smtClean="0"/>
              <a:t>The </a:t>
            </a:r>
            <a:r>
              <a:rPr lang="en-US" dirty="0"/>
              <a:t>dotted lines resemble data for ridge regression and solid lines resemble data for lasso. </a:t>
            </a:r>
            <a:endParaRPr lang="en-US" dirty="0" smtClean="0"/>
          </a:p>
          <a:p>
            <a:pPr algn="just"/>
            <a:endParaRPr lang="en-US" dirty="0"/>
          </a:p>
        </p:txBody>
      </p:sp>
      <p:sp>
        <p:nvSpPr>
          <p:cNvPr id="9" name="TextBox 8"/>
          <p:cNvSpPr txBox="1"/>
          <p:nvPr/>
        </p:nvSpPr>
        <p:spPr>
          <a:xfrm>
            <a:off x="838199" y="6040674"/>
            <a:ext cx="982448" cy="369332"/>
          </a:xfrm>
          <a:prstGeom prst="rect">
            <a:avLst/>
          </a:prstGeom>
          <a:noFill/>
        </p:spPr>
        <p:txBody>
          <a:bodyPr wrap="none" rtlCol="0">
            <a:spAutoFit/>
          </a:bodyPr>
          <a:lstStyle/>
          <a:p>
            <a:r>
              <a:rPr lang="en-US" b="1" dirty="0">
                <a:solidFill>
                  <a:srgbClr val="00B0F0"/>
                </a:solidFill>
              </a:rPr>
              <a:t>Insights:</a:t>
            </a:r>
          </a:p>
        </p:txBody>
      </p:sp>
      <p:sp>
        <p:nvSpPr>
          <p:cNvPr id="10" name="Rectangle 9"/>
          <p:cNvSpPr/>
          <p:nvPr/>
        </p:nvSpPr>
        <p:spPr>
          <a:xfrm>
            <a:off x="1939635" y="6040674"/>
            <a:ext cx="9781309" cy="646331"/>
          </a:xfrm>
          <a:prstGeom prst="rect">
            <a:avLst/>
          </a:prstGeom>
        </p:spPr>
        <p:txBody>
          <a:bodyPr wrap="square">
            <a:spAutoFit/>
          </a:bodyPr>
          <a:lstStyle/>
          <a:p>
            <a:pPr algn="just"/>
            <a:r>
              <a:rPr lang="en-US" dirty="0" smtClean="0"/>
              <a:t>Figure reveals that variance as well as test MSE of lasso regression is lesser than that of ridge regression. </a:t>
            </a:r>
            <a:endParaRPr lang="en-US" dirty="0"/>
          </a:p>
        </p:txBody>
      </p:sp>
      <p:pic>
        <p:nvPicPr>
          <p:cNvPr id="11" name="Picture 10" descr="D:\Data Science\ML_Statistical Learning\Regularization\ILP\content\img\v1\RG_L1_bias_va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2004076"/>
            <a:ext cx="4939146" cy="4036597"/>
          </a:xfrm>
          <a:prstGeom prst="rect">
            <a:avLst/>
          </a:prstGeom>
          <a:noFill/>
          <a:ln>
            <a:noFill/>
          </a:ln>
        </p:spPr>
      </p:pic>
    </p:spTree>
    <p:extLst>
      <p:ext uri="{BB962C8B-B14F-4D97-AF65-F5344CB8AC3E}">
        <p14:creationId xmlns:p14="http://schemas.microsoft.com/office/powerpoint/2010/main" val="26158489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Model Selection – Which regularization is best?</a:t>
            </a:r>
            <a:endParaRPr lang="en-US" sz="3200" b="1" dirty="0">
              <a:solidFill>
                <a:schemeClr val="tx2"/>
              </a:solidFill>
            </a:endParaRPr>
          </a:p>
        </p:txBody>
      </p:sp>
      <p:sp>
        <p:nvSpPr>
          <p:cNvPr id="7" name="TextBox 6"/>
          <p:cNvSpPr txBox="1"/>
          <p:nvPr/>
        </p:nvSpPr>
        <p:spPr>
          <a:xfrm>
            <a:off x="838200" y="1357746"/>
            <a:ext cx="10079182"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This indicates that none of the method is superior to another.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Lasso </a:t>
            </a:r>
            <a:r>
              <a:rPr lang="en-US" dirty="0"/>
              <a:t>which inherently does variable selection improving interpretability performs well when few predictors are enough to decide the </a:t>
            </a:r>
            <a:r>
              <a:rPr lang="en-US" dirty="0" smtClean="0"/>
              <a:t>response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Ridge </a:t>
            </a:r>
            <a:r>
              <a:rPr lang="en-US" dirty="0"/>
              <a:t>performs well when response is a function of many variables with coefficients of roughly equal size.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Therefore, for an un-regularized dataset, it’s better to check both the methods or a trade-off between them. This approach is well known as </a:t>
            </a:r>
            <a:r>
              <a:rPr lang="en-US" b="1" dirty="0"/>
              <a:t>elastic-net regularization</a:t>
            </a:r>
            <a:r>
              <a:rPr lang="en-US" dirty="0"/>
              <a:t>.</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19776994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1800" dirty="0"/>
              <a:t>Elastic-Net minimizes the effect of least squares estimates along with the penalty of both ridge and lasso or minimizes the following equation </a:t>
            </a:r>
            <a:r>
              <a:rPr lang="en-US" sz="1800" dirty="0" smtClean="0"/>
              <a:t>–</a:t>
            </a:r>
          </a:p>
          <a:p>
            <a:pPr marL="0" indent="0" algn="just">
              <a:buNone/>
            </a:pPr>
            <a:endParaRPr lang="en-US" sz="1800" dirty="0"/>
          </a:p>
          <a:p>
            <a:pPr marL="0" indent="0" algn="just">
              <a:buNone/>
            </a:pPr>
            <a:endParaRPr lang="en-US" sz="1800" dirty="0" smtClean="0"/>
          </a:p>
          <a:p>
            <a:pPr marL="0" indent="0" algn="just">
              <a:buNone/>
            </a:pPr>
            <a:endParaRPr lang="en-US" sz="1800" dirty="0"/>
          </a:p>
          <a:p>
            <a:pPr marL="0" indent="0" algn="just">
              <a:buNone/>
            </a:pPr>
            <a:r>
              <a:rPr lang="en-US" sz="1800" dirty="0"/>
              <a:t>Elastic-Net chooses the best values of </a:t>
            </a:r>
            <a:r>
              <a:rPr lang="en-US" sz="1800" dirty="0" smtClean="0"/>
              <a:t>alpha and so forth lambda </a:t>
            </a:r>
            <a:r>
              <a:rPr lang="en-US" sz="1800" dirty="0"/>
              <a:t>using </a:t>
            </a:r>
            <a:r>
              <a:rPr lang="en-US" sz="1800" b="1" dirty="0"/>
              <a:t>cross-validation</a:t>
            </a:r>
            <a:r>
              <a:rPr lang="en-US" sz="1800" dirty="0"/>
              <a:t>. </a:t>
            </a:r>
            <a:endParaRPr lang="en-US" sz="1800" dirty="0" smtClean="0"/>
          </a:p>
          <a:p>
            <a:pPr marL="0" indent="0" algn="just">
              <a:buNone/>
            </a:pPr>
            <a:r>
              <a:rPr lang="en-US" sz="1800" b="1" u="sng" dirty="0" smtClean="0"/>
              <a:t>Drawback</a:t>
            </a:r>
            <a:r>
              <a:rPr lang="en-US" sz="1800" dirty="0" smtClean="0"/>
              <a:t> – The only drawback of Elastic-Net over </a:t>
            </a:r>
            <a:r>
              <a:rPr lang="en-US" sz="1800" dirty="0"/>
              <a:t>Ridge and Lasso is that it is </a:t>
            </a:r>
            <a:r>
              <a:rPr lang="en-US" sz="1800" b="1" dirty="0"/>
              <a:t>computationally expensive </a:t>
            </a:r>
            <a:r>
              <a:rPr lang="en-US" sz="1800" dirty="0" smtClean="0"/>
              <a:t>as it builds model for all the range of alpha [0, 1] where, alpha = 0 (Ridge) and alpha = 1 (Lasso).</a:t>
            </a:r>
            <a:endParaRPr lang="en-US" sz="1800" dirty="0"/>
          </a:p>
          <a:p>
            <a:pPr marL="0" indent="0" algn="just">
              <a:buNone/>
            </a:pPr>
            <a:endParaRPr lang="en-US" sz="1800" dirty="0" smtClean="0"/>
          </a:p>
          <a:p>
            <a:pPr marL="0" indent="0" algn="just">
              <a:buNone/>
            </a:pPr>
            <a:endParaRPr lang="en-US" sz="1800" dirty="0"/>
          </a:p>
          <a:p>
            <a:pPr marL="0" indent="0">
              <a:buNone/>
            </a:pPr>
            <a:endParaRPr lang="en-US" sz="1800" dirty="0"/>
          </a:p>
        </p:txBody>
      </p:sp>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Elastic-Net Regularization</a:t>
            </a:r>
            <a:endParaRPr lang="en-US" sz="3200" b="1" dirty="0">
              <a:solidFill>
                <a:schemeClr val="tx2"/>
              </a:solidFill>
            </a:endParaRPr>
          </a:p>
        </p:txBody>
      </p:sp>
      <mc:AlternateContent xmlns:mc="http://schemas.openxmlformats.org/markup-compatibility/2006" xmlns:a14="http://schemas.microsoft.com/office/drawing/2010/main">
        <mc:Choice Requires="a14">
          <p:sp>
            <p:nvSpPr>
              <p:cNvPr id="5" name="Rectangle 4"/>
              <p:cNvSpPr/>
              <p:nvPr/>
            </p:nvSpPr>
            <p:spPr>
              <a:xfrm>
                <a:off x="4243826" y="2576398"/>
                <a:ext cx="3704347"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𝒚</m:t>
                                      </m:r>
                                    </m:e>
                                  </m:acc>
                                  <m:r>
                                    <a:rPr lang="en-US" b="0" i="0">
                                      <a:latin typeface="Cambria Math" panose="02040503050406030204" pitchFamily="18" charset="0"/>
                                    </a:rPr>
                                    <m:t>−</m:t>
                                  </m:r>
                                  <m:r>
                                    <a:rPr lang="en-US" b="1" i="1">
                                      <a:latin typeface="Cambria Math" panose="02040503050406030204" pitchFamily="18" charset="0"/>
                                    </a:rPr>
                                    <m:t>𝒚</m:t>
                                  </m:r>
                                </m:e>
                              </m:d>
                            </m:e>
                            <m:sup>
                              <m:r>
                                <a:rPr lang="en-US" b="0" i="0">
                                  <a:latin typeface="Cambria Math" panose="02040503050406030204" pitchFamily="18" charset="0"/>
                                </a:rPr>
                                <m:t>2</m:t>
                              </m:r>
                            </m:sup>
                          </m:s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𝝀</m:t>
                              </m:r>
                            </m:e>
                            <m:sub>
                              <m:r>
                                <a:rPr lang="en-US" b="0" i="0">
                                  <a:latin typeface="Cambria Math" panose="02040503050406030204" pitchFamily="18" charset="0"/>
                                </a:rPr>
                                <m:t>2</m:t>
                              </m:r>
                            </m:sub>
                          </m:sSub>
                          <m:nary>
                            <m:naryPr>
                              <m:chr m:val="∑"/>
                              <m:subHide m:val="on"/>
                              <m:supHide m:val="on"/>
                              <m:ctrlPr>
                                <a:rPr lang="en-US" b="0" i="1">
                                  <a:latin typeface="Cambria Math" panose="02040503050406030204" pitchFamily="18" charset="0"/>
                                </a:rPr>
                              </m:ctrlPr>
                            </m:naryPr>
                            <m:sub/>
                            <m:sup/>
                            <m:e>
                              <m:sSup>
                                <m:sSupPr>
                                  <m:ctrlPr>
                                    <a:rPr lang="en-US" b="0" i="1">
                                      <a:latin typeface="Cambria Math" panose="02040503050406030204" pitchFamily="18" charset="0"/>
                                    </a:rPr>
                                  </m:ctrlPr>
                                </m:sSupPr>
                                <m:e>
                                  <m:r>
                                    <a:rPr lang="en-US" b="1" i="1">
                                      <a:latin typeface="Cambria Math" panose="02040503050406030204" pitchFamily="18" charset="0"/>
                                    </a:rPr>
                                    <m:t>𝜷</m:t>
                                  </m:r>
                                </m:e>
                                <m:sup>
                                  <m:r>
                                    <a:rPr lang="en-US" b="0" i="0">
                                      <a:latin typeface="Cambria Math" panose="02040503050406030204" pitchFamily="18" charset="0"/>
                                    </a:rPr>
                                    <m:t>2</m:t>
                                  </m:r>
                                </m:sup>
                              </m:sSup>
                            </m:e>
                          </m:nary>
                        </m:e>
                      </m:nary>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𝝀</m:t>
                          </m:r>
                        </m:e>
                        <m:sub>
                          <m:r>
                            <a:rPr lang="en-US" b="0" i="0">
                              <a:latin typeface="Cambria Math" panose="02040503050406030204" pitchFamily="18" charset="0"/>
                            </a:rPr>
                            <m:t>1</m:t>
                          </m:r>
                        </m:sub>
                      </m:sSub>
                      <m:nary>
                        <m:naryPr>
                          <m:chr m:val="∑"/>
                          <m:subHide m:val="on"/>
                          <m:supHide m:val="on"/>
                          <m:ctrlPr>
                            <a:rPr lang="en-US" b="0" i="1">
                              <a:latin typeface="Cambria Math" panose="02040503050406030204" pitchFamily="18" charset="0"/>
                            </a:rPr>
                          </m:ctrlPr>
                        </m:naryPr>
                        <m:sub/>
                        <m:sup/>
                        <m:e>
                          <m:r>
                            <a:rPr lang="en-US" b="1" i="1">
                              <a:latin typeface="Cambria Math" panose="02040503050406030204" pitchFamily="18" charset="0"/>
                            </a:rPr>
                            <m:t>𝜷</m:t>
                          </m:r>
                        </m:e>
                      </m:nary>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243826" y="2576398"/>
                <a:ext cx="3704347" cy="76309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14556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Ensemble methods</a:t>
            </a:r>
            <a:endParaRPr lang="en-US" sz="3200" b="1" dirty="0">
              <a:solidFill>
                <a:schemeClr val="tx2"/>
              </a:solidFill>
            </a:endParaRPr>
          </a:p>
        </p:txBody>
      </p:sp>
      <p:sp>
        <p:nvSpPr>
          <p:cNvPr id="5" name="TextBox 4"/>
          <p:cNvSpPr txBox="1"/>
          <p:nvPr/>
        </p:nvSpPr>
        <p:spPr>
          <a:xfrm>
            <a:off x="955964" y="1510145"/>
            <a:ext cx="10764981"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Ensemble learning models improves the performance of a given model by combining several results together whose performance stands out when compared with a single model result.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Ensemble methods types –</a:t>
            </a:r>
          </a:p>
          <a:p>
            <a:pPr marL="800100" lvl="1" indent="-342900" algn="just">
              <a:buFont typeface="+mj-lt"/>
              <a:buAutoNum type="arabicPeriod"/>
            </a:pPr>
            <a:r>
              <a:rPr lang="en-US" dirty="0"/>
              <a:t>	</a:t>
            </a:r>
            <a:r>
              <a:rPr lang="en-US" dirty="0" smtClean="0"/>
              <a:t>Bootstrap Aggregation (Bagging)</a:t>
            </a:r>
          </a:p>
          <a:p>
            <a:pPr marL="800100" lvl="1" indent="-342900" algn="just">
              <a:buFont typeface="+mj-lt"/>
              <a:buAutoNum type="arabicPeriod"/>
            </a:pPr>
            <a:r>
              <a:rPr lang="en-US" dirty="0"/>
              <a:t>	</a:t>
            </a:r>
            <a:r>
              <a:rPr lang="en-US" dirty="0" err="1" smtClean="0"/>
              <a:t>RandomForests</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To understand the functioning of each of these types we need to understand the concept of </a:t>
            </a:r>
            <a:r>
              <a:rPr lang="en-US" b="1" dirty="0" smtClean="0"/>
              <a:t>bootstrap</a:t>
            </a:r>
            <a:r>
              <a:rPr lang="en-US" dirty="0" smtClean="0"/>
              <a:t>.</a:t>
            </a:r>
            <a:endParaRPr lang="en-US" dirty="0"/>
          </a:p>
        </p:txBody>
      </p:sp>
    </p:spTree>
    <p:extLst>
      <p:ext uri="{BB962C8B-B14F-4D97-AF65-F5344CB8AC3E}">
        <p14:creationId xmlns:p14="http://schemas.microsoft.com/office/powerpoint/2010/main" val="581139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Bootstrap</a:t>
            </a:r>
            <a:endParaRPr lang="en-US" sz="3200" b="1"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838200" y="1255136"/>
                <a:ext cx="10138386" cy="4893968"/>
              </a:xfrm>
              <a:prstGeom prst="rect">
                <a:avLst/>
              </a:prstGeom>
              <a:noFill/>
            </p:spPr>
            <p:txBody>
              <a:bodyPr wrap="square" rtlCol="0">
                <a:spAutoFit/>
              </a:bodyPr>
              <a:lstStyle/>
              <a:p>
                <a:pPr algn="just"/>
                <a:r>
                  <a:rPr lang="en-US" dirty="0" smtClean="0"/>
                  <a:t>Bootstrap helps in obtaining new distinct sample sets by repeatedly sampling observations from the original data set. </a:t>
                </a:r>
              </a:p>
              <a:p>
                <a:pPr algn="just"/>
                <a:r>
                  <a:rPr lang="en-US" dirty="0" smtClean="0"/>
                  <a:t>The </a:t>
                </a:r>
                <a:r>
                  <a:rPr lang="en-US" dirty="0"/>
                  <a:t>sampling is performed </a:t>
                </a:r>
                <a:r>
                  <a:rPr lang="en-US" i="1" dirty="0"/>
                  <a:t>with replacement </a:t>
                </a:r>
                <a:r>
                  <a:rPr lang="en-US" dirty="0"/>
                  <a:t>i.e. similar observation values can occur in the same sample set. </a:t>
                </a:r>
                <a:endParaRPr lang="en-US" dirty="0" smtClean="0"/>
              </a:p>
              <a:p>
                <a:pPr algn="just"/>
                <a:endParaRPr lang="en-US" dirty="0"/>
              </a:p>
              <a:p>
                <a:pPr algn="just"/>
                <a:r>
                  <a:rPr lang="en-US" dirty="0" smtClean="0"/>
                  <a:t>Let us take a dummy dataset –</a:t>
                </a:r>
              </a:p>
              <a:p>
                <a:pPr algn="just"/>
                <a:endParaRPr lang="en-US" dirty="0"/>
              </a:p>
              <a:p>
                <a:pPr algn="just"/>
                <a:endParaRPr lang="en-US" dirty="0" smtClean="0"/>
              </a:p>
              <a:p>
                <a:pPr algn="just"/>
                <a:endParaRPr lang="en-US" dirty="0"/>
              </a:p>
              <a:p>
                <a:pPr algn="just"/>
                <a:r>
                  <a:rPr lang="en-US" dirty="0"/>
                  <a:t>Bootstrap works to minimize the term </a:t>
                </a:r>
                <a:r>
                  <a:rPr lang="en-US" dirty="0" smtClean="0"/>
                  <a:t>–</a:t>
                </a:r>
              </a:p>
              <a:p>
                <a:pPr algn="just"/>
                <a:endParaRPr lang="en-US" dirty="0"/>
              </a:p>
              <a:p>
                <a:pPr algn="just"/>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𝑉𝑎𝑟</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𝑌</m:t>
                          </m:r>
                        </m:e>
                      </m:d>
                    </m:oMath>
                  </m:oMathPara>
                </a14:m>
                <a:endParaRPr lang="en-US" dirty="0" smtClean="0"/>
              </a:p>
              <a:p>
                <a:pPr algn="just"/>
                <a:endParaRPr lang="en-US" dirty="0" smtClean="0"/>
              </a:p>
              <a:p>
                <a:pPr algn="just"/>
                <a:r>
                  <a:rPr lang="en-US" dirty="0"/>
                  <a:t>where, the parameter </a:t>
                </a:r>
                <a14:m>
                  <m:oMath xmlns:m="http://schemas.openxmlformats.org/officeDocument/2006/math">
                    <m:r>
                      <a:rPr lang="en-US" i="1">
                        <a:latin typeface="Cambria Math" panose="02040503050406030204" pitchFamily="18" charset="0"/>
                      </a:rPr>
                      <m:t>∝</m:t>
                    </m:r>
                  </m:oMath>
                </a14:m>
                <a:r>
                  <a:rPr lang="en-US" dirty="0"/>
                  <a:t> is given by –</a:t>
                </a:r>
              </a:p>
              <a:p>
                <a:pPr algn="just"/>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 </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𝑌</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𝑋𝑌</m:t>
                              </m:r>
                            </m:sub>
                          </m:sSub>
                        </m:num>
                        <m:den>
                          <m:sSubSup>
                            <m:sSubSupPr>
                              <m:ctrlPr>
                                <a:rPr lang="en-US" i="1">
                                  <a:latin typeface="Cambria Math" panose="02040503050406030204" pitchFamily="18" charset="0"/>
                                </a:rPr>
                              </m:ctrlPr>
                            </m:sSubSup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𝑋</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𝜎</m:t>
                              </m:r>
                            </m:e>
                            <m:sub>
                              <m:r>
                                <a:rPr lang="en-US" i="1">
                                  <a:latin typeface="Cambria Math" panose="02040503050406030204" pitchFamily="18" charset="0"/>
                                </a:rPr>
                                <m:t>𝑌</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𝜎</m:t>
                              </m:r>
                            </m:e>
                            <m:sub>
                              <m:r>
                                <a:rPr lang="en-US" i="1">
                                  <a:latin typeface="Cambria Math" panose="02040503050406030204" pitchFamily="18" charset="0"/>
                                </a:rPr>
                                <m:t>𝑋𝑌</m:t>
                              </m:r>
                            </m:sub>
                          </m:sSub>
                        </m:den>
                      </m:f>
                    </m:oMath>
                  </m:oMathPara>
                </a14:m>
                <a:endParaRPr lang="en-US" dirty="0"/>
              </a:p>
              <a:p>
                <a:pPr algn="just"/>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38200" y="1255136"/>
                <a:ext cx="10138386" cy="4893968"/>
              </a:xfrm>
              <a:prstGeom prst="rect">
                <a:avLst/>
              </a:prstGeom>
              <a:blipFill>
                <a:blip r:embed="rId2"/>
                <a:stretch>
                  <a:fillRect l="-541" t="-747" r="-481"/>
                </a:stretch>
              </a:blipFill>
            </p:spPr>
            <p:txBody>
              <a:bodyPr/>
              <a:lstStyle/>
              <a:p>
                <a:r>
                  <a:rPr lang="en-US">
                    <a:noFill/>
                  </a:rPr>
                  <a:t> </a:t>
                </a:r>
              </a:p>
            </p:txBody>
          </p:sp>
        </mc:Fallback>
      </mc:AlternateContent>
      <p:graphicFrame>
        <p:nvGraphicFramePr>
          <p:cNvPr id="6" name="Table 5"/>
          <p:cNvGraphicFramePr>
            <a:graphicFrameLocks noGrp="1"/>
          </p:cNvGraphicFramePr>
          <p:nvPr>
            <p:extLst/>
          </p:nvPr>
        </p:nvGraphicFramePr>
        <p:xfrm>
          <a:off x="4625848" y="2409298"/>
          <a:ext cx="2563090" cy="1173988"/>
        </p:xfrm>
        <a:graphic>
          <a:graphicData uri="http://schemas.openxmlformats.org/drawingml/2006/table">
            <a:tbl>
              <a:tblPr firstRow="1" firstCol="1" bandRow="1">
                <a:tableStyleId>{5C22544A-7EE6-4342-B048-85BDC9FD1C3A}</a:tableStyleId>
              </a:tblPr>
              <a:tblGrid>
                <a:gridCol w="1371599">
                  <a:extLst>
                    <a:ext uri="{9D8B030D-6E8A-4147-A177-3AD203B41FA5}">
                      <a16:colId xmlns:a16="http://schemas.microsoft.com/office/drawing/2014/main" val="1063984944"/>
                    </a:ext>
                  </a:extLst>
                </a:gridCol>
                <a:gridCol w="1191491">
                  <a:extLst>
                    <a:ext uri="{9D8B030D-6E8A-4147-A177-3AD203B41FA5}">
                      <a16:colId xmlns:a16="http://schemas.microsoft.com/office/drawing/2014/main" val="87870483"/>
                    </a:ext>
                  </a:extLst>
                </a:gridCol>
              </a:tblGrid>
              <a:tr h="0">
                <a:tc>
                  <a:txBody>
                    <a:bodyPr/>
                    <a:lstStyle/>
                    <a:p>
                      <a:pPr marL="0" marR="0" algn="just">
                        <a:lnSpc>
                          <a:spcPct val="107000"/>
                        </a:lnSpc>
                        <a:spcBef>
                          <a:spcPts val="0"/>
                        </a:spcBef>
                        <a:spcAft>
                          <a:spcPts val="0"/>
                        </a:spcAft>
                      </a:pPr>
                      <a:r>
                        <a:rPr lang="en-US" sz="1800" b="1" dirty="0">
                          <a:solidFill>
                            <a:schemeClr val="tx1"/>
                          </a:solidFill>
                          <a:effectLst/>
                        </a:rPr>
                        <a:t>X</a:t>
                      </a:r>
                      <a:endPar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b="1" dirty="0">
                          <a:solidFill>
                            <a:schemeClr val="tx1"/>
                          </a:solidFill>
                          <a:effectLst/>
                        </a:rPr>
                        <a:t>Y</a:t>
                      </a:r>
                      <a:endPar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93945344"/>
                  </a:ext>
                </a:extLst>
              </a:tr>
              <a:tr h="0">
                <a:tc>
                  <a:txBody>
                    <a:bodyPr/>
                    <a:lstStyle/>
                    <a:p>
                      <a:pPr marL="0" marR="0" algn="just">
                        <a:lnSpc>
                          <a:spcPct val="107000"/>
                        </a:lnSpc>
                        <a:spcBef>
                          <a:spcPts val="0"/>
                        </a:spcBef>
                        <a:spcAft>
                          <a:spcPts val="0"/>
                        </a:spcAft>
                      </a:pPr>
                      <a:r>
                        <a:rPr lang="en-US" sz="1800" b="0" dirty="0">
                          <a:solidFill>
                            <a:schemeClr val="tx1"/>
                          </a:solidFill>
                          <a:effectLst/>
                        </a:rPr>
                        <a:t>2.3</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800" dirty="0">
                          <a:effectLst/>
                        </a:rPr>
                        <a:t>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78800"/>
                  </a:ext>
                </a:extLst>
              </a:tr>
              <a:tr h="0">
                <a:tc>
                  <a:txBody>
                    <a:bodyPr/>
                    <a:lstStyle/>
                    <a:p>
                      <a:pPr marL="0" marR="0" algn="just">
                        <a:lnSpc>
                          <a:spcPct val="107000"/>
                        </a:lnSpc>
                        <a:spcBef>
                          <a:spcPts val="0"/>
                        </a:spcBef>
                        <a:spcAft>
                          <a:spcPts val="0"/>
                        </a:spcAft>
                      </a:pPr>
                      <a:r>
                        <a:rPr lang="en-US" sz="1800" b="0" dirty="0">
                          <a:solidFill>
                            <a:schemeClr val="tx1"/>
                          </a:solidFill>
                          <a:effectLst/>
                        </a:rPr>
                        <a:t>5.6</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800" dirty="0">
                          <a:effectLst/>
                        </a:rPr>
                        <a:t>9.6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3114479"/>
                  </a:ext>
                </a:extLst>
              </a:tr>
              <a:tr h="0">
                <a:tc>
                  <a:txBody>
                    <a:bodyPr/>
                    <a:lstStyle/>
                    <a:p>
                      <a:pPr marL="0" marR="0" algn="just">
                        <a:lnSpc>
                          <a:spcPct val="107000"/>
                        </a:lnSpc>
                        <a:spcBef>
                          <a:spcPts val="0"/>
                        </a:spcBef>
                        <a:spcAft>
                          <a:spcPts val="0"/>
                        </a:spcAft>
                      </a:pPr>
                      <a:r>
                        <a:rPr lang="en-US" sz="1800" b="0" dirty="0">
                          <a:solidFill>
                            <a:schemeClr val="tx1"/>
                          </a:solidFill>
                          <a:effectLst/>
                        </a:rPr>
                        <a:t>3.6</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800" dirty="0">
                          <a:effectLst/>
                        </a:rPr>
                        <a:t>8.0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1135627"/>
                  </a:ext>
                </a:extLst>
              </a:tr>
            </a:tbl>
          </a:graphicData>
        </a:graphic>
      </p:graphicFrame>
    </p:spTree>
    <p:extLst>
      <p:ext uri="{BB962C8B-B14F-4D97-AF65-F5344CB8AC3E}">
        <p14:creationId xmlns:p14="http://schemas.microsoft.com/office/powerpoint/2010/main" val="1714241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493838"/>
            <a:ext cx="7924800" cy="1173163"/>
          </a:xfrm>
        </p:spPr>
        <p:txBody>
          <a:bodyPr>
            <a:normAutofit/>
          </a:bodyPr>
          <a:lstStyle/>
          <a:p>
            <a:pPr marL="0" indent="0" algn="just">
              <a:buNone/>
            </a:pPr>
            <a:r>
              <a:rPr lang="en-US" sz="1800" dirty="0"/>
              <a:t>Consider sample of a dataset shown here. </a:t>
            </a:r>
          </a:p>
          <a:p>
            <a:pPr marL="0" indent="0" algn="ctr">
              <a:buNone/>
            </a:pPr>
            <a:endParaRPr lang="en-US" sz="1800" dirty="0"/>
          </a:p>
          <a:p>
            <a:pPr marL="0" indent="0" algn="ctr">
              <a:buNone/>
            </a:pPr>
            <a:r>
              <a:rPr lang="en-US" sz="1800" dirty="0"/>
              <a:t>Our task is to determine sales based on rainfall.</a:t>
            </a:r>
          </a:p>
          <a:p>
            <a:pPr marL="0" indent="0" algn="just">
              <a:buNone/>
            </a:pPr>
            <a:endParaRPr lang="en-US" sz="1800" dirty="0"/>
          </a:p>
        </p:txBody>
      </p:sp>
      <p:sp>
        <p:nvSpPr>
          <p:cNvPr id="4" name="Title 1"/>
          <p:cNvSpPr>
            <a:spLocks noGrp="1"/>
          </p:cNvSpPr>
          <p:nvPr>
            <p:ph type="title"/>
          </p:nvPr>
        </p:nvSpPr>
        <p:spPr/>
        <p:txBody>
          <a:bodyPr>
            <a:normAutofit/>
          </a:bodyPr>
          <a:lstStyle/>
          <a:p>
            <a:pPr algn="just"/>
            <a:r>
              <a:rPr lang="en-US" sz="3200" b="1" dirty="0">
                <a:solidFill>
                  <a:schemeClr val="tx2"/>
                </a:solidFill>
              </a:rPr>
              <a:t>Simple Linear Regression – Illustration </a:t>
            </a:r>
          </a:p>
        </p:txBody>
      </p:sp>
      <p:graphicFrame>
        <p:nvGraphicFramePr>
          <p:cNvPr id="5" name="Table 4"/>
          <p:cNvGraphicFramePr>
            <a:graphicFrameLocks noGrp="1"/>
          </p:cNvGraphicFramePr>
          <p:nvPr>
            <p:extLst/>
          </p:nvPr>
        </p:nvGraphicFramePr>
        <p:xfrm>
          <a:off x="3733800" y="2743200"/>
          <a:ext cx="4724400" cy="2227938"/>
        </p:xfrm>
        <a:graphic>
          <a:graphicData uri="http://schemas.openxmlformats.org/drawingml/2006/table">
            <a:tbl>
              <a:tblPr firstRow="1" bandRow="1">
                <a:tableStyleId>{5C22544A-7EE6-4342-B048-85BDC9FD1C3A}</a:tableStyleId>
              </a:tblPr>
              <a:tblGrid>
                <a:gridCol w="674913">
                  <a:extLst>
                    <a:ext uri="{9D8B030D-6E8A-4147-A177-3AD203B41FA5}">
                      <a16:colId xmlns:a16="http://schemas.microsoft.com/office/drawing/2014/main" val="20000"/>
                    </a:ext>
                  </a:extLst>
                </a:gridCol>
                <a:gridCol w="2217577">
                  <a:extLst>
                    <a:ext uri="{9D8B030D-6E8A-4147-A177-3AD203B41FA5}">
                      <a16:colId xmlns:a16="http://schemas.microsoft.com/office/drawing/2014/main" val="20001"/>
                    </a:ext>
                  </a:extLst>
                </a:gridCol>
                <a:gridCol w="1831910">
                  <a:extLst>
                    <a:ext uri="{9D8B030D-6E8A-4147-A177-3AD203B41FA5}">
                      <a16:colId xmlns:a16="http://schemas.microsoft.com/office/drawing/2014/main" val="20002"/>
                    </a:ext>
                  </a:extLst>
                </a:gridCol>
              </a:tblGrid>
              <a:tr h="381000">
                <a:tc>
                  <a:txBody>
                    <a:bodyPr/>
                    <a:lstStyle/>
                    <a:p>
                      <a:pPr algn="l" fontAlgn="ctr"/>
                      <a:endParaRPr lang="en-US" sz="1800" b="0" i="0" u="none" strike="noStrike" dirty="0">
                        <a:solidFill>
                          <a:srgbClr val="000000"/>
                        </a:solidFill>
                        <a:effectLst/>
                        <a:latin typeface="+mj-lt"/>
                      </a:endParaRPr>
                    </a:p>
                  </a:txBody>
                  <a:tcPr marL="9525" marR="9525" marT="9525" marB="0" anchor="ctr"/>
                </a:tc>
                <a:tc>
                  <a:txBody>
                    <a:bodyPr/>
                    <a:lstStyle/>
                    <a:p>
                      <a:pPr algn="ctr" fontAlgn="b"/>
                      <a:r>
                        <a:rPr lang="en-US" sz="1800" b="1" i="0" u="none" strike="noStrike" dirty="0" err="1">
                          <a:solidFill>
                            <a:srgbClr val="000000"/>
                          </a:solidFill>
                          <a:effectLst/>
                          <a:latin typeface="+mj-lt"/>
                        </a:rPr>
                        <a:t>rainfall_in_mm</a:t>
                      </a:r>
                      <a:endParaRPr lang="en-US" sz="1800" b="1" i="0" u="none" strike="noStrike" dirty="0">
                        <a:solidFill>
                          <a:srgbClr val="000000"/>
                        </a:solidFill>
                        <a:effectLst/>
                        <a:latin typeface="+mj-lt"/>
                      </a:endParaRPr>
                    </a:p>
                  </a:txBody>
                  <a:tcPr marL="9525" marR="9525" marT="9525" marB="0" anchor="b"/>
                </a:tc>
                <a:tc>
                  <a:txBody>
                    <a:bodyPr/>
                    <a:lstStyle/>
                    <a:p>
                      <a:pPr algn="ctr" fontAlgn="b"/>
                      <a:r>
                        <a:rPr lang="en-US" sz="1800" b="1" i="0" u="none" strike="noStrike" dirty="0" err="1">
                          <a:solidFill>
                            <a:srgbClr val="000000"/>
                          </a:solidFill>
                          <a:effectLst/>
                          <a:latin typeface="+mj-lt"/>
                        </a:rPr>
                        <a:t>sales_in_inr</a:t>
                      </a:r>
                      <a:endParaRPr lang="en-US" sz="1800" b="1"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0000"/>
                  </a:ext>
                </a:extLst>
              </a:tr>
              <a:tr h="307823">
                <a:tc>
                  <a:txBody>
                    <a:bodyPr/>
                    <a:lstStyle/>
                    <a:p>
                      <a:pPr algn="r" fontAlgn="ctr"/>
                      <a:r>
                        <a:rPr lang="en-US" sz="1800" b="0" i="0" u="none" strike="noStrike">
                          <a:solidFill>
                            <a:srgbClr val="000000"/>
                          </a:solidFill>
                          <a:effectLst/>
                          <a:latin typeface="+mj-lt"/>
                        </a:rPr>
                        <a:t>1</a:t>
                      </a:r>
                    </a:p>
                  </a:txBody>
                  <a:tcPr marL="9525" marR="9525" marT="9525" marB="0" anchor="ctr"/>
                </a:tc>
                <a:tc>
                  <a:txBody>
                    <a:bodyPr/>
                    <a:lstStyle/>
                    <a:p>
                      <a:pPr algn="r" fontAlgn="b"/>
                      <a:r>
                        <a:rPr lang="en-US" sz="1800" b="0" i="0" u="none" strike="noStrike">
                          <a:solidFill>
                            <a:srgbClr val="000000"/>
                          </a:solidFill>
                          <a:effectLst/>
                          <a:latin typeface="+mj-lt"/>
                        </a:rPr>
                        <a:t>2</a:t>
                      </a:r>
                    </a:p>
                  </a:txBody>
                  <a:tcPr marL="9525" marR="9525" marT="9525" marB="0" anchor="b"/>
                </a:tc>
                <a:tc>
                  <a:txBody>
                    <a:bodyPr/>
                    <a:lstStyle/>
                    <a:p>
                      <a:pPr algn="r" fontAlgn="b"/>
                      <a:r>
                        <a:rPr lang="en-US" sz="1800" b="0" i="0" u="none" strike="noStrike" dirty="0">
                          <a:solidFill>
                            <a:srgbClr val="000000"/>
                          </a:solidFill>
                          <a:effectLst/>
                          <a:latin typeface="+mj-lt"/>
                        </a:rPr>
                        <a:t>100000</a:t>
                      </a:r>
                    </a:p>
                  </a:txBody>
                  <a:tcPr marL="9525" marR="9525" marT="9525" marB="0" anchor="b"/>
                </a:tc>
                <a:extLst>
                  <a:ext uri="{0D108BD9-81ED-4DB2-BD59-A6C34878D82A}">
                    <a16:rowId xmlns:a16="http://schemas.microsoft.com/office/drawing/2014/main" val="10001"/>
                  </a:ext>
                </a:extLst>
              </a:tr>
              <a:tr h="307823">
                <a:tc>
                  <a:txBody>
                    <a:bodyPr/>
                    <a:lstStyle/>
                    <a:p>
                      <a:pPr algn="r" fontAlgn="ctr"/>
                      <a:r>
                        <a:rPr lang="en-US" sz="1800" b="0" i="0" u="none" strike="noStrike">
                          <a:solidFill>
                            <a:srgbClr val="000000"/>
                          </a:solidFill>
                          <a:effectLst/>
                          <a:latin typeface="+mj-lt"/>
                        </a:rPr>
                        <a:t>2</a:t>
                      </a:r>
                    </a:p>
                  </a:txBody>
                  <a:tcPr marL="9525" marR="9525" marT="9525" marB="0" anchor="ctr"/>
                </a:tc>
                <a:tc>
                  <a:txBody>
                    <a:bodyPr/>
                    <a:lstStyle/>
                    <a:p>
                      <a:pPr algn="r" fontAlgn="b"/>
                      <a:r>
                        <a:rPr lang="en-US" sz="1800" b="0" i="0" u="none" strike="noStrike">
                          <a:solidFill>
                            <a:srgbClr val="000000"/>
                          </a:solidFill>
                          <a:effectLst/>
                          <a:latin typeface="+mj-lt"/>
                        </a:rPr>
                        <a:t>5</a:t>
                      </a:r>
                    </a:p>
                  </a:txBody>
                  <a:tcPr marL="9525" marR="9525" marT="9525" marB="0" anchor="b"/>
                </a:tc>
                <a:tc>
                  <a:txBody>
                    <a:bodyPr/>
                    <a:lstStyle/>
                    <a:p>
                      <a:pPr algn="r" fontAlgn="b"/>
                      <a:r>
                        <a:rPr lang="en-US" sz="1800" b="0" i="0" u="none" strike="noStrike">
                          <a:solidFill>
                            <a:srgbClr val="000000"/>
                          </a:solidFill>
                          <a:effectLst/>
                          <a:latin typeface="+mj-lt"/>
                        </a:rPr>
                        <a:t>95000</a:t>
                      </a:r>
                    </a:p>
                  </a:txBody>
                  <a:tcPr marL="9525" marR="9525" marT="9525" marB="0" anchor="b"/>
                </a:tc>
                <a:extLst>
                  <a:ext uri="{0D108BD9-81ED-4DB2-BD59-A6C34878D82A}">
                    <a16:rowId xmlns:a16="http://schemas.microsoft.com/office/drawing/2014/main" val="10002"/>
                  </a:ext>
                </a:extLst>
              </a:tr>
              <a:tr h="307823">
                <a:tc>
                  <a:txBody>
                    <a:bodyPr/>
                    <a:lstStyle/>
                    <a:p>
                      <a:pPr algn="r" fontAlgn="ctr"/>
                      <a:r>
                        <a:rPr lang="en-US" sz="1800" b="0" i="0" u="none" strike="noStrike">
                          <a:solidFill>
                            <a:srgbClr val="000000"/>
                          </a:solidFill>
                          <a:effectLst/>
                          <a:latin typeface="+mj-lt"/>
                        </a:rPr>
                        <a:t>3</a:t>
                      </a:r>
                    </a:p>
                  </a:txBody>
                  <a:tcPr marL="9525" marR="9525" marT="9525" marB="0" anchor="ctr"/>
                </a:tc>
                <a:tc>
                  <a:txBody>
                    <a:bodyPr/>
                    <a:lstStyle/>
                    <a:p>
                      <a:pPr algn="r" fontAlgn="b"/>
                      <a:r>
                        <a:rPr lang="en-US" sz="1800" b="0" i="0" u="none" strike="noStrike">
                          <a:solidFill>
                            <a:srgbClr val="000000"/>
                          </a:solidFill>
                          <a:effectLst/>
                          <a:latin typeface="+mj-lt"/>
                        </a:rPr>
                        <a:t>8</a:t>
                      </a:r>
                    </a:p>
                  </a:txBody>
                  <a:tcPr marL="9525" marR="9525" marT="9525" marB="0" anchor="b"/>
                </a:tc>
                <a:tc>
                  <a:txBody>
                    <a:bodyPr/>
                    <a:lstStyle/>
                    <a:p>
                      <a:pPr algn="r" fontAlgn="b"/>
                      <a:r>
                        <a:rPr lang="en-US" sz="1800" b="0" i="0" u="none" strike="noStrike">
                          <a:solidFill>
                            <a:srgbClr val="000000"/>
                          </a:solidFill>
                          <a:effectLst/>
                          <a:latin typeface="+mj-lt"/>
                        </a:rPr>
                        <a:t>80000</a:t>
                      </a:r>
                    </a:p>
                  </a:txBody>
                  <a:tcPr marL="9525" marR="9525" marT="9525" marB="0" anchor="b"/>
                </a:tc>
                <a:extLst>
                  <a:ext uri="{0D108BD9-81ED-4DB2-BD59-A6C34878D82A}">
                    <a16:rowId xmlns:a16="http://schemas.microsoft.com/office/drawing/2014/main" val="10003"/>
                  </a:ext>
                </a:extLst>
              </a:tr>
              <a:tr h="307823">
                <a:tc>
                  <a:txBody>
                    <a:bodyPr/>
                    <a:lstStyle/>
                    <a:p>
                      <a:pPr algn="r" fontAlgn="ctr"/>
                      <a:r>
                        <a:rPr lang="en-US" sz="1800" b="0" i="0" u="none" strike="noStrike">
                          <a:solidFill>
                            <a:srgbClr val="000000"/>
                          </a:solidFill>
                          <a:effectLst/>
                          <a:latin typeface="+mj-lt"/>
                        </a:rPr>
                        <a:t>4</a:t>
                      </a:r>
                    </a:p>
                  </a:txBody>
                  <a:tcPr marL="9525" marR="9525" marT="9525" marB="0" anchor="ctr"/>
                </a:tc>
                <a:tc>
                  <a:txBody>
                    <a:bodyPr/>
                    <a:lstStyle/>
                    <a:p>
                      <a:pPr algn="r" fontAlgn="b"/>
                      <a:r>
                        <a:rPr lang="en-US" sz="1800" b="0" i="0" u="none" strike="noStrike">
                          <a:solidFill>
                            <a:srgbClr val="000000"/>
                          </a:solidFill>
                          <a:effectLst/>
                          <a:latin typeface="+mj-lt"/>
                        </a:rPr>
                        <a:t>9</a:t>
                      </a:r>
                    </a:p>
                  </a:txBody>
                  <a:tcPr marL="9525" marR="9525" marT="9525" marB="0" anchor="b"/>
                </a:tc>
                <a:tc>
                  <a:txBody>
                    <a:bodyPr/>
                    <a:lstStyle/>
                    <a:p>
                      <a:pPr algn="r" fontAlgn="b"/>
                      <a:r>
                        <a:rPr lang="en-US" sz="1800" b="0" i="0" u="none" strike="noStrike">
                          <a:solidFill>
                            <a:srgbClr val="000000"/>
                          </a:solidFill>
                          <a:effectLst/>
                          <a:latin typeface="+mj-lt"/>
                        </a:rPr>
                        <a:t>320000</a:t>
                      </a:r>
                    </a:p>
                  </a:txBody>
                  <a:tcPr marL="9525" marR="9525" marT="9525" marB="0" anchor="b"/>
                </a:tc>
                <a:extLst>
                  <a:ext uri="{0D108BD9-81ED-4DB2-BD59-A6C34878D82A}">
                    <a16:rowId xmlns:a16="http://schemas.microsoft.com/office/drawing/2014/main" val="10004"/>
                  </a:ext>
                </a:extLst>
              </a:tr>
              <a:tr h="307823">
                <a:tc>
                  <a:txBody>
                    <a:bodyPr/>
                    <a:lstStyle/>
                    <a:p>
                      <a:pPr algn="r" fontAlgn="ctr"/>
                      <a:r>
                        <a:rPr lang="en-US" sz="1800" b="0" i="0" u="none" strike="noStrike">
                          <a:solidFill>
                            <a:srgbClr val="000000"/>
                          </a:solidFill>
                          <a:effectLst/>
                          <a:latin typeface="+mj-lt"/>
                        </a:rPr>
                        <a:t>5</a:t>
                      </a:r>
                    </a:p>
                  </a:txBody>
                  <a:tcPr marL="9525" marR="9525" marT="9525" marB="0" anchor="ctr"/>
                </a:tc>
                <a:tc>
                  <a:txBody>
                    <a:bodyPr/>
                    <a:lstStyle/>
                    <a:p>
                      <a:pPr algn="r" fontAlgn="b"/>
                      <a:r>
                        <a:rPr lang="en-US" sz="1800" b="0" i="0" u="none" strike="noStrike">
                          <a:solidFill>
                            <a:srgbClr val="000000"/>
                          </a:solidFill>
                          <a:effectLst/>
                          <a:latin typeface="+mj-lt"/>
                        </a:rPr>
                        <a:t>12</a:t>
                      </a:r>
                    </a:p>
                  </a:txBody>
                  <a:tcPr marL="9525" marR="9525" marT="9525" marB="0" anchor="b"/>
                </a:tc>
                <a:tc>
                  <a:txBody>
                    <a:bodyPr/>
                    <a:lstStyle/>
                    <a:p>
                      <a:pPr algn="r" fontAlgn="b"/>
                      <a:r>
                        <a:rPr lang="en-US" sz="1800" b="0" i="0" u="none" strike="noStrike">
                          <a:solidFill>
                            <a:srgbClr val="000000"/>
                          </a:solidFill>
                          <a:effectLst/>
                          <a:latin typeface="+mj-lt"/>
                        </a:rPr>
                        <a:t>50000</a:t>
                      </a:r>
                    </a:p>
                  </a:txBody>
                  <a:tcPr marL="9525" marR="9525" marT="9525" marB="0" anchor="b"/>
                </a:tc>
                <a:extLst>
                  <a:ext uri="{0D108BD9-81ED-4DB2-BD59-A6C34878D82A}">
                    <a16:rowId xmlns:a16="http://schemas.microsoft.com/office/drawing/2014/main" val="10005"/>
                  </a:ext>
                </a:extLst>
              </a:tr>
              <a:tr h="307823">
                <a:tc>
                  <a:txBody>
                    <a:bodyPr/>
                    <a:lstStyle/>
                    <a:p>
                      <a:pPr algn="r" fontAlgn="ctr"/>
                      <a:r>
                        <a:rPr lang="en-US" sz="1800" b="0" i="0" u="none" strike="noStrike" dirty="0">
                          <a:solidFill>
                            <a:srgbClr val="000000"/>
                          </a:solidFill>
                          <a:effectLst/>
                          <a:latin typeface="+mj-lt"/>
                        </a:rPr>
                        <a:t>6</a:t>
                      </a:r>
                    </a:p>
                  </a:txBody>
                  <a:tcPr marL="9525" marR="9525" marT="9525" marB="0" anchor="ctr"/>
                </a:tc>
                <a:tc>
                  <a:txBody>
                    <a:bodyPr/>
                    <a:lstStyle/>
                    <a:p>
                      <a:pPr algn="r" fontAlgn="b"/>
                      <a:r>
                        <a:rPr lang="en-US" sz="1800" b="0" i="0" u="none" strike="noStrike">
                          <a:solidFill>
                            <a:srgbClr val="000000"/>
                          </a:solidFill>
                          <a:effectLst/>
                          <a:latin typeface="+mj-lt"/>
                        </a:rPr>
                        <a:t>12</a:t>
                      </a:r>
                    </a:p>
                  </a:txBody>
                  <a:tcPr marL="9525" marR="9525" marT="9525" marB="0" anchor="b"/>
                </a:tc>
                <a:tc>
                  <a:txBody>
                    <a:bodyPr/>
                    <a:lstStyle/>
                    <a:p>
                      <a:pPr algn="r" fontAlgn="b"/>
                      <a:r>
                        <a:rPr lang="en-US" sz="1800" b="0" i="0" u="none" strike="noStrike" dirty="0">
                          <a:solidFill>
                            <a:srgbClr val="000000"/>
                          </a:solidFill>
                          <a:effectLst/>
                          <a:latin typeface="+mj-lt"/>
                        </a:rPr>
                        <a:t>52000</a:t>
                      </a: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84035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Bootstrap</a:t>
            </a:r>
            <a:endParaRPr lang="en-US" sz="3200" b="1"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838200" y="1088876"/>
                <a:ext cx="8264236" cy="1754326"/>
              </a:xfrm>
              <a:prstGeom prst="rect">
                <a:avLst/>
              </a:prstGeom>
              <a:noFill/>
            </p:spPr>
            <p:txBody>
              <a:bodyPr wrap="square" rtlCol="0">
                <a:spAutoFit/>
              </a:bodyPr>
              <a:lstStyle/>
              <a:p>
                <a:pPr algn="just"/>
                <a:r>
                  <a:rPr lang="en-US" dirty="0"/>
                  <a:t>Let us create 3 different bootstrap datasets to be marked as </a:t>
                </a:r>
                <a14:m>
                  <m:oMath xmlns:m="http://schemas.openxmlformats.org/officeDocument/2006/math">
                    <m:r>
                      <a:rPr lang="en-US" i="1">
                        <a:latin typeface="Cambria Math" panose="02040503050406030204" pitchFamily="18" charset="0"/>
                      </a:rPr>
                      <m:t>𝐵</m:t>
                    </m:r>
                  </m:oMath>
                </a14:m>
                <a:r>
                  <a:rPr lang="en-US" dirty="0"/>
                  <a:t>. For each of the </a:t>
                </a:r>
                <a14:m>
                  <m:oMath xmlns:m="http://schemas.openxmlformats.org/officeDocument/2006/math">
                    <m:r>
                      <a:rPr lang="en-US" i="1">
                        <a:latin typeface="Cambria Math" panose="02040503050406030204" pitchFamily="18" charset="0"/>
                      </a:rPr>
                      <m:t>𝐵</m:t>
                    </m:r>
                  </m:oMath>
                </a14:m>
                <a:r>
                  <a:rPr lang="en-US" dirty="0"/>
                  <a:t> datasets, we’ll get corresponding </a:t>
                </a:r>
                <a14:m>
                  <m:oMath xmlns:m="http://schemas.openxmlformats.org/officeDocument/2006/math">
                    <m:r>
                      <a:rPr lang="en-US" i="1">
                        <a:latin typeface="Cambria Math" panose="02040503050406030204" pitchFamily="18" charset="0"/>
                      </a:rPr>
                      <m:t>∝</m:t>
                    </m:r>
                  </m:oMath>
                </a14:m>
                <a:r>
                  <a:rPr lang="en-US" dirty="0"/>
                  <a:t> values. </a:t>
                </a:r>
                <a:endParaRPr lang="en-US" dirty="0" smtClean="0"/>
              </a:p>
              <a:p>
                <a:pPr algn="just"/>
                <a:endParaRPr lang="en-US" dirty="0" smtClean="0"/>
              </a:p>
              <a:p>
                <a:pPr algn="just"/>
                <a:r>
                  <a:rPr lang="en-US" dirty="0" smtClean="0"/>
                  <a:t>Table </a:t>
                </a:r>
                <a:r>
                  <a:rPr lang="en-US" dirty="0"/>
                  <a:t>given below depicts the B bootstrap datasets along with their </a:t>
                </a:r>
                <a14:m>
                  <m:oMath xmlns:m="http://schemas.openxmlformats.org/officeDocument/2006/math">
                    <m:r>
                      <a:rPr lang="en-US" i="1">
                        <a:latin typeface="Cambria Math" panose="02040503050406030204" pitchFamily="18" charset="0"/>
                      </a:rPr>
                      <m:t>∝</m:t>
                    </m:r>
                  </m:oMath>
                </a14:m>
                <a:r>
                  <a:rPr lang="en-US" dirty="0"/>
                  <a:t>.</a:t>
                </a:r>
              </a:p>
              <a:p>
                <a:pPr algn="just"/>
                <a:endParaRPr lang="en-US" dirty="0"/>
              </a:p>
              <a:p>
                <a:pPr algn="just"/>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38200" y="1088876"/>
                <a:ext cx="8264236" cy="1754326"/>
              </a:xfrm>
              <a:prstGeom prst="rect">
                <a:avLst/>
              </a:prstGeom>
              <a:blipFill>
                <a:blip r:embed="rId2"/>
                <a:stretch>
                  <a:fillRect l="-664" t="-2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838200" y="2685266"/>
              <a:ext cx="10515600" cy="1760982"/>
            </p:xfrm>
            <a:graphic>
              <a:graphicData uri="http://schemas.openxmlformats.org/drawingml/2006/table">
                <a:tbl>
                  <a:tblPr firstRow="1" firstCol="1" bandRow="1">
                    <a:tableStyleId>{5C22544A-7EE6-4342-B048-85BDC9FD1C3A}</a:tableStyleId>
                  </a:tblPr>
                  <a:tblGrid>
                    <a:gridCol w="1614055">
                      <a:extLst>
                        <a:ext uri="{9D8B030D-6E8A-4147-A177-3AD203B41FA5}">
                          <a16:colId xmlns:a16="http://schemas.microsoft.com/office/drawing/2014/main" val="993129060"/>
                        </a:ext>
                      </a:extLst>
                    </a:gridCol>
                    <a:gridCol w="722745">
                      <a:extLst>
                        <a:ext uri="{9D8B030D-6E8A-4147-A177-3AD203B41FA5}">
                          <a16:colId xmlns:a16="http://schemas.microsoft.com/office/drawing/2014/main" val="3524689722"/>
                        </a:ext>
                      </a:extLst>
                    </a:gridCol>
                    <a:gridCol w="1168400">
                      <a:extLst>
                        <a:ext uri="{9D8B030D-6E8A-4147-A177-3AD203B41FA5}">
                          <a16:colId xmlns:a16="http://schemas.microsoft.com/office/drawing/2014/main" val="742523153"/>
                        </a:ext>
                      </a:extLst>
                    </a:gridCol>
                    <a:gridCol w="1168400">
                      <a:extLst>
                        <a:ext uri="{9D8B030D-6E8A-4147-A177-3AD203B41FA5}">
                          <a16:colId xmlns:a16="http://schemas.microsoft.com/office/drawing/2014/main" val="2026921303"/>
                        </a:ext>
                      </a:extLst>
                    </a:gridCol>
                    <a:gridCol w="1168400">
                      <a:extLst>
                        <a:ext uri="{9D8B030D-6E8A-4147-A177-3AD203B41FA5}">
                          <a16:colId xmlns:a16="http://schemas.microsoft.com/office/drawing/2014/main" val="1957407305"/>
                        </a:ext>
                      </a:extLst>
                    </a:gridCol>
                    <a:gridCol w="1168400">
                      <a:extLst>
                        <a:ext uri="{9D8B030D-6E8A-4147-A177-3AD203B41FA5}">
                          <a16:colId xmlns:a16="http://schemas.microsoft.com/office/drawing/2014/main" val="2559415058"/>
                        </a:ext>
                      </a:extLst>
                    </a:gridCol>
                    <a:gridCol w="1168400">
                      <a:extLst>
                        <a:ext uri="{9D8B030D-6E8A-4147-A177-3AD203B41FA5}">
                          <a16:colId xmlns:a16="http://schemas.microsoft.com/office/drawing/2014/main" val="3794255028"/>
                        </a:ext>
                      </a:extLst>
                    </a:gridCol>
                    <a:gridCol w="1168400">
                      <a:extLst>
                        <a:ext uri="{9D8B030D-6E8A-4147-A177-3AD203B41FA5}">
                          <a16:colId xmlns:a16="http://schemas.microsoft.com/office/drawing/2014/main" val="599420175"/>
                        </a:ext>
                      </a:extLst>
                    </a:gridCol>
                    <a:gridCol w="1168400">
                      <a:extLst>
                        <a:ext uri="{9D8B030D-6E8A-4147-A177-3AD203B41FA5}">
                          <a16:colId xmlns:a16="http://schemas.microsoft.com/office/drawing/2014/main" val="1022781987"/>
                        </a:ext>
                      </a:extLst>
                    </a:gridCol>
                  </a:tblGrid>
                  <a:tr h="0">
                    <a:tc rowSpan="2">
                      <a:txBody>
                        <a:bodyPr/>
                        <a:lstStyle/>
                        <a:p>
                          <a:pPr marL="0" marR="0" algn="just">
                            <a:lnSpc>
                              <a:spcPct val="107000"/>
                            </a:lnSpc>
                            <a:spcBef>
                              <a:spcPts val="0"/>
                            </a:spcBef>
                            <a:spcAft>
                              <a:spcPts val="0"/>
                            </a:spcAft>
                          </a:pPr>
                          <a:r>
                            <a:rPr lang="en-US" sz="1800" dirty="0">
                              <a:solidFill>
                                <a:schemeClr val="tx1"/>
                              </a:solidFill>
                              <a:effectLst/>
                            </a:rPr>
                            <a: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gridSpan="2">
                      <a:txBody>
                        <a:bodyPr/>
                        <a:lstStyle/>
                        <a:p>
                          <a:pPr marL="0" marR="0" algn="just">
                            <a:lnSpc>
                              <a:spcPct val="107000"/>
                            </a:lnSpc>
                            <a:spcBef>
                              <a:spcPts val="0"/>
                            </a:spcBef>
                            <a:spcAft>
                              <a:spcPts val="0"/>
                            </a:spcAft>
                          </a:pPr>
                          <a:r>
                            <a:rPr lang="en-US" sz="1800" dirty="0">
                              <a:solidFill>
                                <a:schemeClr val="tx1"/>
                              </a:solidFill>
                              <a:effectLst/>
                            </a:rPr>
                            <a:t>Original</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hMerge="1">
                      <a:txBody>
                        <a:bodyPr/>
                        <a:lstStyle/>
                        <a:p>
                          <a:endParaRPr lang="en-US"/>
                        </a:p>
                      </a:txBody>
                      <a:tcPr/>
                    </a:tc>
                    <a:tc gridSpan="2">
                      <a:txBody>
                        <a:bodyPr/>
                        <a:lstStyle/>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𝐵</m:t>
                                </m:r>
                                <m:r>
                                  <a:rPr lang="en-US" sz="1800" smtClean="0">
                                    <a:solidFill>
                                      <a:schemeClr val="tx1"/>
                                    </a:solidFill>
                                    <a:effectLst/>
                                    <a:latin typeface="Cambria Math" panose="02040503050406030204" pitchFamily="18" charset="0"/>
                                  </a:rPr>
                                  <m:t>=1</m:t>
                                </m:r>
                              </m:oMath>
                            </m:oMathPara>
                          </a14:m>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hMerge="1">
                      <a:txBody>
                        <a:bodyPr/>
                        <a:lstStyle/>
                        <a:p>
                          <a:endParaRPr lang="en-US"/>
                        </a:p>
                      </a:txBody>
                      <a:tcPr/>
                    </a:tc>
                    <a:tc gridSpan="2">
                      <a:txBody>
                        <a:bodyPr/>
                        <a:lstStyle/>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𝐵</m:t>
                                </m:r>
                                <m:r>
                                  <a:rPr lang="en-US" sz="1800" smtClean="0">
                                    <a:solidFill>
                                      <a:schemeClr val="tx1"/>
                                    </a:solidFill>
                                    <a:effectLst/>
                                    <a:latin typeface="Cambria Math" panose="02040503050406030204" pitchFamily="18" charset="0"/>
                                  </a:rPr>
                                  <m:t>=2</m:t>
                                </m:r>
                              </m:oMath>
                            </m:oMathPara>
                          </a14:m>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hMerge="1">
                      <a:txBody>
                        <a:bodyPr/>
                        <a:lstStyle/>
                        <a:p>
                          <a:endParaRPr lang="en-US"/>
                        </a:p>
                      </a:txBody>
                      <a:tcPr/>
                    </a:tc>
                    <a:tc gridSpan="2">
                      <a:txBody>
                        <a:bodyPr/>
                        <a:lstStyle/>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𝐵</m:t>
                                </m:r>
                                <m:r>
                                  <a:rPr lang="en-US" sz="1800" smtClean="0">
                                    <a:solidFill>
                                      <a:schemeClr val="tx1"/>
                                    </a:solidFill>
                                    <a:effectLst/>
                                    <a:latin typeface="Cambria Math" panose="02040503050406030204" pitchFamily="18" charset="0"/>
                                  </a:rPr>
                                  <m:t>=3</m:t>
                                </m:r>
                              </m:oMath>
                            </m:oMathPara>
                          </a14:m>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hMerge="1">
                      <a:txBody>
                        <a:bodyPr/>
                        <a:lstStyle/>
                        <a:p>
                          <a:endParaRPr lang="en-US"/>
                        </a:p>
                      </a:txBody>
                      <a:tcPr/>
                    </a:tc>
                    <a:extLst>
                      <a:ext uri="{0D108BD9-81ED-4DB2-BD59-A6C34878D82A}">
                        <a16:rowId xmlns:a16="http://schemas.microsoft.com/office/drawing/2014/main" val="614924487"/>
                      </a:ext>
                    </a:extLst>
                  </a:tr>
                  <a:tr h="0">
                    <a:tc vMerge="1">
                      <a:txBody>
                        <a:bodyPr/>
                        <a:lstStyle/>
                        <a:p>
                          <a:endParaRPr lang="en-US"/>
                        </a:p>
                      </a:txBody>
                      <a:tcPr/>
                    </a:tc>
                    <a:tc>
                      <a:txBody>
                        <a:bodyPr/>
                        <a:lstStyle/>
                        <a:p>
                          <a:pPr marL="0" marR="0" algn="just">
                            <a:lnSpc>
                              <a:spcPct val="107000"/>
                            </a:lnSpc>
                            <a:spcBef>
                              <a:spcPts val="0"/>
                            </a:spcBef>
                            <a:spcAft>
                              <a:spcPts val="0"/>
                            </a:spcAft>
                          </a:pPr>
                          <a:r>
                            <a:rPr lang="en-US" sz="1800">
                              <a:effectLst/>
                            </a:rPr>
                            <a:t>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0436147"/>
                      </a:ext>
                    </a:extLst>
                  </a:tr>
                  <a:tr h="0">
                    <a:tc>
                      <a:txBody>
                        <a:bodyPr/>
                        <a:lstStyle/>
                        <a:p>
                          <a:pPr marL="0" marR="0" algn="just">
                            <a:lnSpc>
                              <a:spcPct val="107000"/>
                            </a:lnSpc>
                            <a:spcBef>
                              <a:spcPts val="0"/>
                            </a:spcBef>
                            <a:spcAft>
                              <a:spcPts val="0"/>
                            </a:spcAft>
                          </a:pPr>
                          <a:r>
                            <a:rPr lang="en-US" sz="1800" dirty="0">
                              <a:solidFill>
                                <a:schemeClr val="tx1"/>
                              </a:solidFill>
                              <a:effectLst/>
                            </a:rPr>
                            <a:t>Observation 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2.3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4.5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rPr>
                            <a:t>2.3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4.5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2.3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4.5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0303002"/>
                      </a:ext>
                    </a:extLst>
                  </a:tr>
                  <a:tr h="0">
                    <a:tc>
                      <a:txBody>
                        <a:bodyPr/>
                        <a:lstStyle/>
                        <a:p>
                          <a:pPr marL="0" marR="0" algn="just">
                            <a:lnSpc>
                              <a:spcPct val="107000"/>
                            </a:lnSpc>
                            <a:spcBef>
                              <a:spcPts val="0"/>
                            </a:spcBef>
                            <a:spcAft>
                              <a:spcPts val="0"/>
                            </a:spcAft>
                          </a:pPr>
                          <a:r>
                            <a:rPr lang="en-US" sz="1800" dirty="0">
                              <a:solidFill>
                                <a:schemeClr val="tx1"/>
                              </a:solidFill>
                              <a:effectLst/>
                            </a:rPr>
                            <a:t>Observation 2</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8971592"/>
                      </a:ext>
                    </a:extLst>
                  </a:tr>
                  <a:tr h="0">
                    <a:tc>
                      <a:txBody>
                        <a:bodyPr/>
                        <a:lstStyle/>
                        <a:p>
                          <a:pPr marL="0" marR="0" algn="just">
                            <a:lnSpc>
                              <a:spcPct val="107000"/>
                            </a:lnSpc>
                            <a:spcBef>
                              <a:spcPts val="0"/>
                            </a:spcBef>
                            <a:spcAft>
                              <a:spcPts val="0"/>
                            </a:spcAft>
                          </a:pPr>
                          <a:r>
                            <a:rPr lang="en-US" sz="1800" dirty="0">
                              <a:solidFill>
                                <a:schemeClr val="tx1"/>
                              </a:solidFill>
                              <a:effectLst/>
                            </a:rPr>
                            <a:t>Observation 3</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4403950"/>
                      </a:ext>
                    </a:extLst>
                  </a:tr>
                  <a:tr h="0">
                    <a:tc>
                      <a:txBody>
                        <a:bodyPr/>
                        <a:lstStyle/>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rPr>
                                  <m:t>∝</m:t>
                                </m:r>
                              </m:oMath>
                            </m:oMathPara>
                          </a14:m>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gridSpan="2">
                      <a:txBody>
                        <a:bodyPr/>
                        <a:lstStyle/>
                        <a:p>
                          <a:pPr marL="0" marR="0" algn="ctr">
                            <a:lnSpc>
                              <a:spcPct val="107000"/>
                            </a:lnSpc>
                            <a:spcBef>
                              <a:spcPts val="0"/>
                            </a:spcBef>
                            <a:spcAft>
                              <a:spcPts val="0"/>
                            </a:spcAft>
                          </a:pPr>
                          <a:r>
                            <a:rPr lang="en-US" sz="1800">
                              <a:effectLst/>
                            </a:rPr>
                            <a:t>1.97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a:effectLst/>
                            </a:rPr>
                            <a:t>1.59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a:effectLst/>
                            </a:rPr>
                            <a:t>2.83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dirty="0">
                              <a:effectLst/>
                            </a:rPr>
                            <a:t>-4.0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123980769"/>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497387958"/>
                  </p:ext>
                </p:extLst>
              </p:nvPr>
            </p:nvGraphicFramePr>
            <p:xfrm>
              <a:off x="838200" y="2685266"/>
              <a:ext cx="10515600" cy="1760982"/>
            </p:xfrm>
            <a:graphic>
              <a:graphicData uri="http://schemas.openxmlformats.org/drawingml/2006/table">
                <a:tbl>
                  <a:tblPr firstRow="1" firstCol="1" bandRow="1">
                    <a:tableStyleId>{5C22544A-7EE6-4342-B048-85BDC9FD1C3A}</a:tableStyleId>
                  </a:tblPr>
                  <a:tblGrid>
                    <a:gridCol w="1614055">
                      <a:extLst>
                        <a:ext uri="{9D8B030D-6E8A-4147-A177-3AD203B41FA5}">
                          <a16:colId xmlns:a16="http://schemas.microsoft.com/office/drawing/2014/main" val="993129060"/>
                        </a:ext>
                      </a:extLst>
                    </a:gridCol>
                    <a:gridCol w="722745">
                      <a:extLst>
                        <a:ext uri="{9D8B030D-6E8A-4147-A177-3AD203B41FA5}">
                          <a16:colId xmlns:a16="http://schemas.microsoft.com/office/drawing/2014/main" val="3524689722"/>
                        </a:ext>
                      </a:extLst>
                    </a:gridCol>
                    <a:gridCol w="1168400">
                      <a:extLst>
                        <a:ext uri="{9D8B030D-6E8A-4147-A177-3AD203B41FA5}">
                          <a16:colId xmlns:a16="http://schemas.microsoft.com/office/drawing/2014/main" val="742523153"/>
                        </a:ext>
                      </a:extLst>
                    </a:gridCol>
                    <a:gridCol w="1168400">
                      <a:extLst>
                        <a:ext uri="{9D8B030D-6E8A-4147-A177-3AD203B41FA5}">
                          <a16:colId xmlns:a16="http://schemas.microsoft.com/office/drawing/2014/main" val="2026921303"/>
                        </a:ext>
                      </a:extLst>
                    </a:gridCol>
                    <a:gridCol w="1168400">
                      <a:extLst>
                        <a:ext uri="{9D8B030D-6E8A-4147-A177-3AD203B41FA5}">
                          <a16:colId xmlns:a16="http://schemas.microsoft.com/office/drawing/2014/main" val="1957407305"/>
                        </a:ext>
                      </a:extLst>
                    </a:gridCol>
                    <a:gridCol w="1168400">
                      <a:extLst>
                        <a:ext uri="{9D8B030D-6E8A-4147-A177-3AD203B41FA5}">
                          <a16:colId xmlns:a16="http://schemas.microsoft.com/office/drawing/2014/main" val="2559415058"/>
                        </a:ext>
                      </a:extLst>
                    </a:gridCol>
                    <a:gridCol w="1168400">
                      <a:extLst>
                        <a:ext uri="{9D8B030D-6E8A-4147-A177-3AD203B41FA5}">
                          <a16:colId xmlns:a16="http://schemas.microsoft.com/office/drawing/2014/main" val="3794255028"/>
                        </a:ext>
                      </a:extLst>
                    </a:gridCol>
                    <a:gridCol w="1168400">
                      <a:extLst>
                        <a:ext uri="{9D8B030D-6E8A-4147-A177-3AD203B41FA5}">
                          <a16:colId xmlns:a16="http://schemas.microsoft.com/office/drawing/2014/main" val="599420175"/>
                        </a:ext>
                      </a:extLst>
                    </a:gridCol>
                    <a:gridCol w="1168400">
                      <a:extLst>
                        <a:ext uri="{9D8B030D-6E8A-4147-A177-3AD203B41FA5}">
                          <a16:colId xmlns:a16="http://schemas.microsoft.com/office/drawing/2014/main" val="1022781987"/>
                        </a:ext>
                      </a:extLst>
                    </a:gridCol>
                  </a:tblGrid>
                  <a:tr h="293497">
                    <a:tc rowSpan="2">
                      <a:txBody>
                        <a:bodyPr/>
                        <a:lstStyle/>
                        <a:p>
                          <a:pPr marL="0" marR="0" algn="just">
                            <a:lnSpc>
                              <a:spcPct val="107000"/>
                            </a:lnSpc>
                            <a:spcBef>
                              <a:spcPts val="0"/>
                            </a:spcBef>
                            <a:spcAft>
                              <a:spcPts val="0"/>
                            </a:spcAft>
                          </a:pPr>
                          <a:r>
                            <a:rPr lang="en-US" sz="1800" dirty="0">
                              <a:solidFill>
                                <a:schemeClr val="tx1"/>
                              </a:solidFill>
                              <a:effectLst/>
                            </a:rPr>
                            <a: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gridSpan="2">
                      <a:txBody>
                        <a:bodyPr/>
                        <a:lstStyle/>
                        <a:p>
                          <a:pPr marL="0" marR="0" algn="just">
                            <a:lnSpc>
                              <a:spcPct val="107000"/>
                            </a:lnSpc>
                            <a:spcBef>
                              <a:spcPts val="0"/>
                            </a:spcBef>
                            <a:spcAft>
                              <a:spcPts val="0"/>
                            </a:spcAft>
                          </a:pPr>
                          <a:r>
                            <a:rPr lang="en-US" sz="1800" dirty="0">
                              <a:solidFill>
                                <a:schemeClr val="tx1"/>
                              </a:solidFill>
                              <a:effectLst/>
                            </a:rPr>
                            <a:t>Original</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hMerge="1">
                      <a:txBody>
                        <a:bodyPr/>
                        <a:lstStyle/>
                        <a:p>
                          <a:endParaRPr lang="en-US"/>
                        </a:p>
                      </a:txBody>
                      <a:tcPr/>
                    </a:tc>
                    <a:tc gridSpan="2">
                      <a:txBody>
                        <a:bodyPr/>
                        <a:lstStyle/>
                        <a:p>
                          <a:endParaRPr lang="en-US"/>
                        </a:p>
                      </a:txBody>
                      <a:tcPr marL="68580" marR="68580" marT="0" marB="0">
                        <a:blipFill>
                          <a:blip r:embed="rId3"/>
                          <a:stretch>
                            <a:fillRect l="-150000" t="-25000" r="-200781" b="-547917"/>
                          </a:stretch>
                        </a:blipFill>
                      </a:tcPr>
                    </a:tc>
                    <a:tc hMerge="1">
                      <a:txBody>
                        <a:bodyPr/>
                        <a:lstStyle/>
                        <a:p>
                          <a:endParaRPr lang="en-US"/>
                        </a:p>
                      </a:txBody>
                      <a:tcPr/>
                    </a:tc>
                    <a:tc gridSpan="2">
                      <a:txBody>
                        <a:bodyPr/>
                        <a:lstStyle/>
                        <a:p>
                          <a:endParaRPr lang="en-US"/>
                        </a:p>
                      </a:txBody>
                      <a:tcPr marL="68580" marR="68580" marT="0" marB="0">
                        <a:blipFill>
                          <a:blip r:embed="rId3"/>
                          <a:stretch>
                            <a:fillRect l="-250653" t="-25000" r="-101305" b="-547917"/>
                          </a:stretch>
                        </a:blipFill>
                      </a:tcPr>
                    </a:tc>
                    <a:tc hMerge="1">
                      <a:txBody>
                        <a:bodyPr/>
                        <a:lstStyle/>
                        <a:p>
                          <a:endParaRPr lang="en-US"/>
                        </a:p>
                      </a:txBody>
                      <a:tcPr/>
                    </a:tc>
                    <a:tc gridSpan="2">
                      <a:txBody>
                        <a:bodyPr/>
                        <a:lstStyle/>
                        <a:p>
                          <a:endParaRPr lang="en-US"/>
                        </a:p>
                      </a:txBody>
                      <a:tcPr marL="68580" marR="68580" marT="0" marB="0">
                        <a:blipFill>
                          <a:blip r:embed="rId3"/>
                          <a:stretch>
                            <a:fillRect l="-349740" t="-25000" r="-1042" b="-547917"/>
                          </a:stretch>
                        </a:blipFill>
                      </a:tcPr>
                    </a:tc>
                    <a:tc hMerge="1">
                      <a:txBody>
                        <a:bodyPr/>
                        <a:lstStyle/>
                        <a:p>
                          <a:endParaRPr lang="en-US"/>
                        </a:p>
                      </a:txBody>
                      <a:tcPr/>
                    </a:tc>
                    <a:extLst>
                      <a:ext uri="{0D108BD9-81ED-4DB2-BD59-A6C34878D82A}">
                        <a16:rowId xmlns:a16="http://schemas.microsoft.com/office/drawing/2014/main" val="614924487"/>
                      </a:ext>
                    </a:extLst>
                  </a:tr>
                  <a:tr h="293497">
                    <a:tc vMerge="1">
                      <a:txBody>
                        <a:bodyPr/>
                        <a:lstStyle/>
                        <a:p>
                          <a:endParaRPr lang="en-US"/>
                        </a:p>
                      </a:txBody>
                      <a:tcPr/>
                    </a:tc>
                    <a:tc>
                      <a:txBody>
                        <a:bodyPr/>
                        <a:lstStyle/>
                        <a:p>
                          <a:pPr marL="0" marR="0" algn="just">
                            <a:lnSpc>
                              <a:spcPct val="107000"/>
                            </a:lnSpc>
                            <a:spcBef>
                              <a:spcPts val="0"/>
                            </a:spcBef>
                            <a:spcAft>
                              <a:spcPts val="0"/>
                            </a:spcAft>
                          </a:pPr>
                          <a:r>
                            <a:rPr lang="en-US" sz="1800">
                              <a:effectLst/>
                            </a:rPr>
                            <a:t>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0436147"/>
                      </a:ext>
                    </a:extLst>
                  </a:tr>
                  <a:tr h="293497">
                    <a:tc>
                      <a:txBody>
                        <a:bodyPr/>
                        <a:lstStyle/>
                        <a:p>
                          <a:pPr marL="0" marR="0" algn="just">
                            <a:lnSpc>
                              <a:spcPct val="107000"/>
                            </a:lnSpc>
                            <a:spcBef>
                              <a:spcPts val="0"/>
                            </a:spcBef>
                            <a:spcAft>
                              <a:spcPts val="0"/>
                            </a:spcAft>
                          </a:pPr>
                          <a:r>
                            <a:rPr lang="en-US" sz="1800" dirty="0">
                              <a:solidFill>
                                <a:schemeClr val="tx1"/>
                              </a:solidFill>
                              <a:effectLst/>
                            </a:rPr>
                            <a:t>Observation 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2.3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4.5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rPr>
                            <a:t>2.3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4.5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2.3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4.5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0303002"/>
                      </a:ext>
                    </a:extLst>
                  </a:tr>
                  <a:tr h="293497">
                    <a:tc>
                      <a:txBody>
                        <a:bodyPr/>
                        <a:lstStyle/>
                        <a:p>
                          <a:pPr marL="0" marR="0" algn="just">
                            <a:lnSpc>
                              <a:spcPct val="107000"/>
                            </a:lnSpc>
                            <a:spcBef>
                              <a:spcPts val="0"/>
                            </a:spcBef>
                            <a:spcAft>
                              <a:spcPts val="0"/>
                            </a:spcAft>
                          </a:pPr>
                          <a:r>
                            <a:rPr lang="en-US" sz="1800" dirty="0">
                              <a:solidFill>
                                <a:schemeClr val="tx1"/>
                              </a:solidFill>
                              <a:effectLst/>
                            </a:rPr>
                            <a:t>Observation 2</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8971592"/>
                      </a:ext>
                    </a:extLst>
                  </a:tr>
                  <a:tr h="293497">
                    <a:tc>
                      <a:txBody>
                        <a:bodyPr/>
                        <a:lstStyle/>
                        <a:p>
                          <a:pPr marL="0" marR="0" algn="just">
                            <a:lnSpc>
                              <a:spcPct val="107000"/>
                            </a:lnSpc>
                            <a:spcBef>
                              <a:spcPts val="0"/>
                            </a:spcBef>
                            <a:spcAft>
                              <a:spcPts val="0"/>
                            </a:spcAft>
                          </a:pPr>
                          <a:r>
                            <a:rPr lang="en-US" sz="1800" dirty="0">
                              <a:solidFill>
                                <a:schemeClr val="tx1"/>
                              </a:solidFill>
                              <a:effectLst/>
                            </a:rPr>
                            <a:t>Observation 3</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4403950"/>
                      </a:ext>
                    </a:extLst>
                  </a:tr>
                  <a:tr h="293497">
                    <a:tc>
                      <a:txBody>
                        <a:bodyPr/>
                        <a:lstStyle/>
                        <a:p>
                          <a:endParaRPr lang="en-US"/>
                        </a:p>
                      </a:txBody>
                      <a:tcPr marL="68580" marR="68580" marT="0" marB="0">
                        <a:blipFill>
                          <a:blip r:embed="rId3"/>
                          <a:stretch>
                            <a:fillRect l="-377" t="-529167" r="-552830" b="-43750"/>
                          </a:stretch>
                        </a:blipFill>
                      </a:tcPr>
                    </a:tc>
                    <a:tc gridSpan="2">
                      <a:txBody>
                        <a:bodyPr/>
                        <a:lstStyle/>
                        <a:p>
                          <a:pPr marL="0" marR="0" algn="ctr">
                            <a:lnSpc>
                              <a:spcPct val="107000"/>
                            </a:lnSpc>
                            <a:spcBef>
                              <a:spcPts val="0"/>
                            </a:spcBef>
                            <a:spcAft>
                              <a:spcPts val="0"/>
                            </a:spcAft>
                          </a:pPr>
                          <a:r>
                            <a:rPr lang="en-US" sz="1800">
                              <a:effectLst/>
                            </a:rPr>
                            <a:t>1.97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a:effectLst/>
                            </a:rPr>
                            <a:t>1.59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a:effectLst/>
                            </a:rPr>
                            <a:t>2.83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dirty="0">
                              <a:effectLst/>
                            </a:rPr>
                            <a:t>-4.0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123980769"/>
                      </a:ext>
                    </a:extLst>
                  </a:tr>
                </a:tbl>
              </a:graphicData>
            </a:graphic>
          </p:graphicFrame>
        </mc:Fallback>
      </mc:AlternateContent>
      <p:graphicFrame>
        <p:nvGraphicFramePr>
          <p:cNvPr id="7" name="Table 6"/>
          <p:cNvGraphicFramePr>
            <a:graphicFrameLocks noGrp="1"/>
          </p:cNvGraphicFramePr>
          <p:nvPr>
            <p:extLst/>
          </p:nvPr>
        </p:nvGraphicFramePr>
        <p:xfrm>
          <a:off x="9350248" y="1088876"/>
          <a:ext cx="2563090" cy="1173988"/>
        </p:xfrm>
        <a:graphic>
          <a:graphicData uri="http://schemas.openxmlformats.org/drawingml/2006/table">
            <a:tbl>
              <a:tblPr firstRow="1" firstCol="1" bandRow="1">
                <a:tableStyleId>{5C22544A-7EE6-4342-B048-85BDC9FD1C3A}</a:tableStyleId>
              </a:tblPr>
              <a:tblGrid>
                <a:gridCol w="1371599">
                  <a:extLst>
                    <a:ext uri="{9D8B030D-6E8A-4147-A177-3AD203B41FA5}">
                      <a16:colId xmlns:a16="http://schemas.microsoft.com/office/drawing/2014/main" val="1063984944"/>
                    </a:ext>
                  </a:extLst>
                </a:gridCol>
                <a:gridCol w="1191491">
                  <a:extLst>
                    <a:ext uri="{9D8B030D-6E8A-4147-A177-3AD203B41FA5}">
                      <a16:colId xmlns:a16="http://schemas.microsoft.com/office/drawing/2014/main" val="87870483"/>
                    </a:ext>
                  </a:extLst>
                </a:gridCol>
              </a:tblGrid>
              <a:tr h="0">
                <a:tc>
                  <a:txBody>
                    <a:bodyPr/>
                    <a:lstStyle/>
                    <a:p>
                      <a:pPr marL="0" marR="0" algn="just">
                        <a:lnSpc>
                          <a:spcPct val="107000"/>
                        </a:lnSpc>
                        <a:spcBef>
                          <a:spcPts val="0"/>
                        </a:spcBef>
                        <a:spcAft>
                          <a:spcPts val="0"/>
                        </a:spcAft>
                      </a:pPr>
                      <a:r>
                        <a:rPr lang="en-US" sz="1800" b="1" dirty="0">
                          <a:solidFill>
                            <a:schemeClr val="tx1"/>
                          </a:solidFill>
                          <a:effectLst/>
                        </a:rPr>
                        <a:t>X</a:t>
                      </a:r>
                      <a:endPar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b="1" dirty="0">
                          <a:solidFill>
                            <a:schemeClr val="tx1"/>
                          </a:solidFill>
                          <a:effectLst/>
                        </a:rPr>
                        <a:t>Y</a:t>
                      </a:r>
                      <a:endPar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93945344"/>
                  </a:ext>
                </a:extLst>
              </a:tr>
              <a:tr h="0">
                <a:tc>
                  <a:txBody>
                    <a:bodyPr/>
                    <a:lstStyle/>
                    <a:p>
                      <a:pPr marL="0" marR="0" algn="just">
                        <a:lnSpc>
                          <a:spcPct val="107000"/>
                        </a:lnSpc>
                        <a:spcBef>
                          <a:spcPts val="0"/>
                        </a:spcBef>
                        <a:spcAft>
                          <a:spcPts val="0"/>
                        </a:spcAft>
                      </a:pPr>
                      <a:r>
                        <a:rPr lang="en-US" sz="1800" b="0" dirty="0">
                          <a:solidFill>
                            <a:schemeClr val="tx1"/>
                          </a:solidFill>
                          <a:effectLst/>
                        </a:rPr>
                        <a:t>2.3</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800" dirty="0">
                          <a:effectLst/>
                        </a:rPr>
                        <a:t>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78800"/>
                  </a:ext>
                </a:extLst>
              </a:tr>
              <a:tr h="0">
                <a:tc>
                  <a:txBody>
                    <a:bodyPr/>
                    <a:lstStyle/>
                    <a:p>
                      <a:pPr marL="0" marR="0" algn="just">
                        <a:lnSpc>
                          <a:spcPct val="107000"/>
                        </a:lnSpc>
                        <a:spcBef>
                          <a:spcPts val="0"/>
                        </a:spcBef>
                        <a:spcAft>
                          <a:spcPts val="0"/>
                        </a:spcAft>
                      </a:pPr>
                      <a:r>
                        <a:rPr lang="en-US" sz="1800" b="0" dirty="0">
                          <a:solidFill>
                            <a:schemeClr val="tx1"/>
                          </a:solidFill>
                          <a:effectLst/>
                        </a:rPr>
                        <a:t>5.6</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800" dirty="0">
                          <a:effectLst/>
                        </a:rPr>
                        <a:t>9.6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3114479"/>
                  </a:ext>
                </a:extLst>
              </a:tr>
              <a:tr h="0">
                <a:tc>
                  <a:txBody>
                    <a:bodyPr/>
                    <a:lstStyle/>
                    <a:p>
                      <a:pPr marL="0" marR="0" algn="just">
                        <a:lnSpc>
                          <a:spcPct val="107000"/>
                        </a:lnSpc>
                        <a:spcBef>
                          <a:spcPts val="0"/>
                        </a:spcBef>
                        <a:spcAft>
                          <a:spcPts val="0"/>
                        </a:spcAft>
                      </a:pPr>
                      <a:r>
                        <a:rPr lang="en-US" sz="1800" b="0" dirty="0">
                          <a:solidFill>
                            <a:schemeClr val="tx1"/>
                          </a:solidFill>
                          <a:effectLst/>
                        </a:rPr>
                        <a:t>3.6</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1800" dirty="0">
                          <a:effectLst/>
                        </a:rPr>
                        <a:t>8.0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1135627"/>
                  </a:ext>
                </a:extLst>
              </a:tr>
            </a:tbl>
          </a:graphicData>
        </a:graphic>
      </p:graphicFrame>
      <mc:AlternateContent xmlns:mc="http://schemas.openxmlformats.org/markup-compatibility/2006" xmlns:a14="http://schemas.microsoft.com/office/drawing/2010/main">
        <mc:Choice Requires="a14">
          <p:sp>
            <p:nvSpPr>
              <p:cNvPr id="3" name="Rectangle 2"/>
              <p:cNvSpPr/>
              <p:nvPr/>
            </p:nvSpPr>
            <p:spPr>
              <a:xfrm>
                <a:off x="890154" y="4558654"/>
                <a:ext cx="10463646" cy="685059"/>
              </a:xfrm>
              <a:prstGeom prst="rect">
                <a:avLst/>
              </a:prstGeom>
            </p:spPr>
            <p:txBody>
              <a:bodyPr wrap="square">
                <a:spAutoFit/>
              </a:bodyPr>
              <a:lstStyle/>
              <a:p>
                <a:pPr algn="just">
                  <a:lnSpc>
                    <a:spcPct val="107000"/>
                  </a:lnSpc>
                  <a:spcAft>
                    <a:spcPts val="800"/>
                  </a:spcAft>
                </a:pPr>
                <a:r>
                  <a:rPr lang="en-US" dirty="0">
                    <a:solidFill>
                      <a:srgbClr val="000000"/>
                    </a:solidFill>
                    <a:latin typeface="+mj-lt"/>
                    <a:ea typeface="Calibri" panose="020F0502020204030204" pitchFamily="34" charset="0"/>
                    <a:cs typeface="Times New Roman" panose="02020603050405020304" pitchFamily="18" charset="0"/>
                  </a:rPr>
                  <a:t>We can now find standard error estimate (here 3.63) between bootstrapped </a:t>
                </a:r>
                <a14:m>
                  <m:oMath xmlns:m="http://schemas.openxmlformats.org/officeDocument/2006/math">
                    <m:r>
                      <a:rPr lang="en-US"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oMath>
                </a14:m>
                <a:r>
                  <a:rPr lang="en-US" dirty="0">
                    <a:solidFill>
                      <a:srgbClr val="000000"/>
                    </a:solidFill>
                    <a:latin typeface="+mj-lt"/>
                    <a:ea typeface="Times New Roman" panose="02020603050405020304" pitchFamily="18" charset="0"/>
                    <a:cs typeface="Times New Roman" panose="02020603050405020304" pitchFamily="18" charset="0"/>
                  </a:rPr>
                  <a:t> values and original </a:t>
                </a:r>
                <a14:m>
                  <m:oMath xmlns:m="http://schemas.openxmlformats.org/officeDocument/2006/math">
                    <m:r>
                      <a:rPr lang="en-US"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oMath>
                </a14:m>
                <a:r>
                  <a:rPr lang="en-US" dirty="0">
                    <a:solidFill>
                      <a:srgbClr val="000000"/>
                    </a:solidFill>
                    <a:latin typeface="+mj-lt"/>
                    <a:ea typeface="Times New Roman" panose="02020603050405020304" pitchFamily="18" charset="0"/>
                    <a:cs typeface="Times New Roman" panose="02020603050405020304" pitchFamily="18" charset="0"/>
                  </a:rPr>
                  <a:t> value using the equation given below –</a:t>
                </a:r>
                <a:endParaRPr lang="en-US" sz="2800" dirty="0">
                  <a:effectLst/>
                  <a:latin typeface="+mj-lt"/>
                  <a:ea typeface="Calibri" panose="020F0502020204030204" pitchFamily="34"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890154" y="4558654"/>
                <a:ext cx="10463646" cy="685059"/>
              </a:xfrm>
              <a:prstGeom prst="rect">
                <a:avLst/>
              </a:prstGeom>
              <a:blipFill>
                <a:blip r:embed="rId4"/>
                <a:stretch>
                  <a:fillRect l="-466" t="-4464" r="-466" b="-11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84665" y="4909006"/>
                <a:ext cx="4474623" cy="1038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𝑆𝐸</m:t>
                          </m:r>
                        </m:e>
                        <m:sub>
                          <m:r>
                            <a:rPr lang="en-US" i="1">
                              <a:latin typeface="Cambria Math" panose="02040503050406030204" pitchFamily="18" charset="0"/>
                            </a:rPr>
                            <m:t>𝐵</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𝑜𝑟𝑖𝑔</m:t>
                              </m:r>
                            </m:sub>
                          </m:sSub>
                        </m:e>
                      </m:d>
                      <m:r>
                        <a:rPr lang="en-US" i="0">
                          <a:latin typeface="Cambria Math" panose="02040503050406030204" pitchFamily="18" charset="0"/>
                        </a:rPr>
                        <m:t>= </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𝐵</m:t>
                              </m:r>
                              <m:r>
                                <a:rPr lang="en-US" i="0">
                                  <a:latin typeface="Cambria Math" panose="02040503050406030204" pitchFamily="18" charset="0"/>
                                </a:rPr>
                                <m:t>−1</m:t>
                              </m:r>
                            </m:den>
                          </m:f>
                        </m:e>
                      </m:rad>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𝐵</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𝐵</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𝐵</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e>
                              </m:d>
                            </m:e>
                            <m:sup>
                              <m:r>
                                <a:rPr lang="en-US" i="0">
                                  <a:latin typeface="Cambria Math" panose="02040503050406030204" pitchFamily="18" charset="0"/>
                                </a:rPr>
                                <m:t>2</m:t>
                              </m:r>
                            </m:sup>
                          </m:sSup>
                        </m:e>
                      </m:nary>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84665" y="4909006"/>
                <a:ext cx="4474623" cy="1038746"/>
              </a:xfrm>
              <a:prstGeom prst="rect">
                <a:avLst/>
              </a:prstGeom>
              <a:blipFill>
                <a:blip r:embed="rId5"/>
                <a:stretch>
                  <a:fillRect/>
                </a:stretch>
              </a:blipFill>
            </p:spPr>
            <p:txBody>
              <a:bodyPr/>
              <a:lstStyle/>
              <a:p>
                <a:r>
                  <a:rPr lang="en-US">
                    <a:noFill/>
                  </a:rPr>
                  <a:t> </a:t>
                </a:r>
              </a:p>
            </p:txBody>
          </p:sp>
        </mc:Fallback>
      </mc:AlternateContent>
      <p:sp>
        <p:nvSpPr>
          <p:cNvPr id="9" name="TextBox 8"/>
          <p:cNvSpPr txBox="1"/>
          <p:nvPr/>
        </p:nvSpPr>
        <p:spPr>
          <a:xfrm>
            <a:off x="1018924" y="6023151"/>
            <a:ext cx="982448" cy="369332"/>
          </a:xfrm>
          <a:prstGeom prst="rect">
            <a:avLst/>
          </a:prstGeom>
          <a:noFill/>
        </p:spPr>
        <p:txBody>
          <a:bodyPr wrap="none" rtlCol="0">
            <a:spAutoFit/>
          </a:bodyPr>
          <a:lstStyle/>
          <a:p>
            <a:r>
              <a:rPr lang="en-US" b="1" dirty="0">
                <a:solidFill>
                  <a:srgbClr val="00B0F0"/>
                </a:solidFill>
              </a:rPr>
              <a:t>Insights:</a:t>
            </a:r>
          </a:p>
        </p:txBody>
      </p:sp>
      <p:sp>
        <p:nvSpPr>
          <p:cNvPr id="10" name="TextBox 9"/>
          <p:cNvSpPr txBox="1"/>
          <p:nvPr/>
        </p:nvSpPr>
        <p:spPr>
          <a:xfrm>
            <a:off x="1904390" y="6023151"/>
            <a:ext cx="10008948" cy="646331"/>
          </a:xfrm>
          <a:prstGeom prst="rect">
            <a:avLst/>
          </a:prstGeom>
          <a:noFill/>
        </p:spPr>
        <p:txBody>
          <a:bodyPr wrap="square" rtlCol="0">
            <a:spAutoFit/>
          </a:bodyPr>
          <a:lstStyle/>
          <a:p>
            <a:r>
              <a:rPr lang="en-US" dirty="0" smtClean="0"/>
              <a:t>We obtained a small (3.63) standard error; hence we can use bootstrap samples to form different models and later perform further analysis on the results.</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9082114" y="6456822"/>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a:rPr>
                        <m:t>− ∗− </m:t>
                      </m:r>
                      <m:r>
                        <a:rPr lang="en-US" b="1" i="1" dirty="0" smtClean="0">
                          <a:solidFill>
                            <a:srgbClr val="FF0000"/>
                          </a:solidFill>
                          <a:latin typeface="Cambria Math"/>
                        </a:rPr>
                        <m:t>𝑹</m:t>
                      </m:r>
                      <m:r>
                        <a:rPr lang="en-US" b="1" i="1" dirty="0" smtClean="0">
                          <a:solidFill>
                            <a:srgbClr val="FF0000"/>
                          </a:solidFill>
                          <a:latin typeface="Cambria Math"/>
                        </a:rPr>
                        <m:t> </m:t>
                      </m:r>
                      <m:r>
                        <a:rPr lang="en-US" b="1" i="1" dirty="0" smtClean="0">
                          <a:solidFill>
                            <a:srgbClr val="FF0000"/>
                          </a:solidFill>
                          <a:latin typeface="Cambria Math"/>
                        </a:rPr>
                        <m:t>𝑯𝒂𝒏𝒅𝒔</m:t>
                      </m:r>
                      <m:r>
                        <a:rPr lang="en-US" b="1" i="1" dirty="0" smtClean="0">
                          <a:solidFill>
                            <a:srgbClr val="FF0000"/>
                          </a:solidFill>
                          <a:latin typeface="Cambria Math"/>
                        </a:rPr>
                        <m:t> </m:t>
                      </m:r>
                      <m:r>
                        <a:rPr lang="en-US" b="1" i="1" dirty="0" smtClean="0">
                          <a:solidFill>
                            <a:srgbClr val="FF0000"/>
                          </a:solidFill>
                          <a:latin typeface="Cambria Math"/>
                        </a:rPr>
                        <m:t>𝑶𝒏</m:t>
                      </m:r>
                      <m:r>
                        <a:rPr lang="en-US" b="1" i="1" dirty="0" smtClean="0">
                          <a:solidFill>
                            <a:srgbClr val="FF0000"/>
                          </a:solidFill>
                          <a:latin typeface="Cambria Math"/>
                        </a:rPr>
                        <m:t>− ∗−</m:t>
                      </m:r>
                    </m:oMath>
                  </m:oMathPara>
                </a14:m>
                <a:endParaRPr lang="en-US" b="1"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9082114" y="6456822"/>
                <a:ext cx="2831224"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31248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Bootstrap Aggregation (Bagging)</a:t>
            </a:r>
            <a:endParaRPr lang="en-US" sz="3200" b="1"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838200" y="1098401"/>
                <a:ext cx="10979727" cy="61396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As we have observed through bootstrap that we can create distinct data samples from a same dataset with a variance approximately equal to when compared with model if built with individual dataset. </a:t>
                </a:r>
              </a:p>
              <a:p>
                <a:pPr marL="285750" indent="-285750" algn="just">
                  <a:buFont typeface="Arial" panose="020B0604020202020204" pitchFamily="34" charset="0"/>
                  <a:buChar char="•"/>
                </a:pPr>
                <a:r>
                  <a:rPr lang="en-US" dirty="0" smtClean="0"/>
                  <a:t>The </a:t>
                </a:r>
                <a:r>
                  <a:rPr lang="en-US" dirty="0"/>
                  <a:t>fundamental concept of bagging is to </a:t>
                </a:r>
                <a:r>
                  <a:rPr lang="en-US" dirty="0" smtClean="0"/>
                  <a:t>– </a:t>
                </a:r>
              </a:p>
              <a:p>
                <a:pPr marL="800100" lvl="1" indent="-342900" algn="just">
                  <a:buFont typeface="+mj-lt"/>
                  <a:buAutoNum type="arabicPeriod"/>
                </a:pPr>
                <a:r>
                  <a:rPr lang="en-US" dirty="0" smtClean="0"/>
                  <a:t>Take </a:t>
                </a:r>
                <a:r>
                  <a:rPr lang="en-US" dirty="0"/>
                  <a:t>many training sets from the </a:t>
                </a:r>
                <a:r>
                  <a:rPr lang="en-US" dirty="0" smtClean="0"/>
                  <a:t>population</a:t>
                </a:r>
              </a:p>
              <a:p>
                <a:pPr marL="800100" lvl="1" indent="-342900" algn="just">
                  <a:buFont typeface="+mj-lt"/>
                  <a:buAutoNum type="arabicPeriod"/>
                </a:pPr>
                <a:r>
                  <a:rPr lang="en-US" dirty="0" smtClean="0"/>
                  <a:t>Build </a:t>
                </a:r>
                <a:r>
                  <a:rPr lang="en-US" dirty="0"/>
                  <a:t>a separate prediction model using each training </a:t>
                </a:r>
                <a:r>
                  <a:rPr lang="en-US" dirty="0" smtClean="0"/>
                  <a:t>set </a:t>
                </a:r>
              </a:p>
              <a:p>
                <a:pPr marL="800100" lvl="1" indent="-342900" algn="just">
                  <a:buFont typeface="+mj-lt"/>
                  <a:buAutoNum type="arabicPeriod"/>
                </a:pPr>
                <a:r>
                  <a:rPr lang="en-US" dirty="0" smtClean="0"/>
                  <a:t>Average </a:t>
                </a:r>
                <a:r>
                  <a:rPr lang="en-US" dirty="0"/>
                  <a:t>the resulting predictions. </a:t>
                </a:r>
                <a:endParaRPr lang="en-US" dirty="0" smtClean="0"/>
              </a:p>
              <a:p>
                <a:pPr marL="800100" lvl="1" indent="-342900" algn="just">
                  <a:buFont typeface="+mj-lt"/>
                  <a:buAutoNum type="arabicPeriod"/>
                </a:pPr>
                <a:endParaRPr lang="en-US" dirty="0" smtClean="0"/>
              </a:p>
              <a:p>
                <a:pPr marL="285750" indent="-285750">
                  <a:buFont typeface="Arial" panose="020B0604020202020204" pitchFamily="34" charset="0"/>
                  <a:buChar char="•"/>
                </a:pPr>
                <a:r>
                  <a:rPr lang="en-US" dirty="0"/>
                  <a:t>In terms of tree, governing on the principle of bootstrap, we make B separate training sets with functions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and average them in order to obtain a single model with least variance given by </a:t>
                </a:r>
                <a:r>
                  <a:rPr lang="en-US" dirty="0" smtClean="0"/>
                  <a:t>–</a:t>
                </a:r>
              </a:p>
              <a:p>
                <a:pPr marL="285750" indent="-285750">
                  <a:buFont typeface="Arial" panose="020B0604020202020204" pitchFamily="34" charset="0"/>
                  <a:buChar char="•"/>
                </a:pPr>
                <a:endParaRPr lang="en-US"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𝑏𝑎𝑔</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𝐵</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𝐵</m:t>
                          </m:r>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oMath>
                  </m:oMathPara>
                </a14:m>
                <a:endParaRPr lang="en-US" dirty="0" smtClean="0"/>
              </a:p>
              <a:p>
                <a:endParaRPr lang="en-US" dirty="0" smtClean="0"/>
              </a:p>
              <a:p>
                <a:pPr marL="285750" indent="-285750">
                  <a:buFont typeface="Arial" panose="020B0604020202020204" pitchFamily="34" charset="0"/>
                  <a:buChar char="•"/>
                </a:pPr>
                <a:r>
                  <a:rPr lang="en-US" dirty="0"/>
                  <a:t>Bagging can be applied to both regression and classification models. </a:t>
                </a:r>
                <a:endParaRPr lang="en-US" dirty="0" smtClean="0"/>
              </a:p>
              <a:p>
                <a:pPr marL="285750" indent="-285750">
                  <a:buFont typeface="Arial" panose="020B0604020202020204" pitchFamily="34" charset="0"/>
                  <a:buChar char="•"/>
                </a:pPr>
                <a:r>
                  <a:rPr lang="en-US" dirty="0"/>
                  <a:t>A </a:t>
                </a:r>
                <a:r>
                  <a:rPr lang="en-US" dirty="0" smtClean="0"/>
                  <a:t>bagged decision </a:t>
                </a:r>
                <a:r>
                  <a:rPr lang="en-US" dirty="0"/>
                  <a:t>tree is not pruned and forms quite deep. Therefore, </a:t>
                </a:r>
                <a:r>
                  <a:rPr lang="en-US" b="1" dirty="0"/>
                  <a:t>each individual tree has high variance and low bias</a:t>
                </a:r>
                <a:r>
                  <a:rPr lang="en-US" dirty="0"/>
                  <a:t>. </a:t>
                </a:r>
                <a:endParaRPr lang="en-US" dirty="0" smtClean="0"/>
              </a:p>
              <a:p>
                <a:pPr marL="285750" indent="-285750">
                  <a:buFont typeface="Arial" panose="020B0604020202020204" pitchFamily="34" charset="0"/>
                  <a:buChar char="•"/>
                </a:pPr>
                <a:r>
                  <a:rPr lang="en-US" dirty="0" smtClean="0"/>
                  <a:t>Averaging regression trees in </a:t>
                </a:r>
                <a:r>
                  <a:rPr lang="en-US" dirty="0"/>
                  <a:t>the end reduces variance</a:t>
                </a:r>
                <a:r>
                  <a:rPr lang="en-US" dirty="0" smtClean="0"/>
                  <a:t>.</a:t>
                </a:r>
              </a:p>
              <a:p>
                <a:pPr marL="285750" indent="-285750">
                  <a:buFont typeface="Arial" panose="020B0604020202020204" pitchFamily="34" charset="0"/>
                  <a:buChar char="•"/>
                </a:pPr>
                <a:r>
                  <a:rPr lang="en-US" dirty="0"/>
                  <a:t>In case of classification trees, we can mark the category predicted by each B trees and finally the majority vote wins.</a:t>
                </a:r>
              </a:p>
              <a:p>
                <a:pPr marL="285750" indent="-285750">
                  <a:buFont typeface="Arial" panose="020B0604020202020204" pitchFamily="34" charset="0"/>
                  <a:buChar char="•"/>
                </a:pPr>
                <a:endParaRPr lang="en-US" dirty="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38200" y="1098401"/>
                <a:ext cx="10979727" cy="6139629"/>
              </a:xfrm>
              <a:prstGeom prst="rect">
                <a:avLst/>
              </a:prstGeom>
              <a:blipFill>
                <a:blip r:embed="rId2"/>
                <a:stretch>
                  <a:fillRect l="-389" t="-497" r="-444"/>
                </a:stretch>
              </a:blipFill>
            </p:spPr>
            <p:txBody>
              <a:bodyPr/>
              <a:lstStyle/>
              <a:p>
                <a:r>
                  <a:rPr lang="en-US">
                    <a:noFill/>
                  </a:rPr>
                  <a:t> </a:t>
                </a:r>
              </a:p>
            </p:txBody>
          </p:sp>
        </mc:Fallback>
      </mc:AlternateContent>
    </p:spTree>
    <p:extLst>
      <p:ext uri="{BB962C8B-B14F-4D97-AF65-F5344CB8AC3E}">
        <p14:creationId xmlns:p14="http://schemas.microsoft.com/office/powerpoint/2010/main" val="18508769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Bootstrap Aggregation (Bagging) – Illustration</a:t>
            </a:r>
            <a:r>
              <a:rPr lang="en-US" sz="3200" b="1" dirty="0">
                <a:solidFill>
                  <a:schemeClr val="tx2"/>
                </a:solidFill>
              </a:rPr>
              <a:t> </a:t>
            </a:r>
            <a:endParaRPr lang="en-US" sz="3200" b="1" dirty="0" smtClean="0">
              <a:solidFill>
                <a:schemeClr val="tx2"/>
              </a:solidFill>
            </a:endParaRPr>
          </a:p>
        </p:txBody>
      </p:sp>
      <p:sp>
        <p:nvSpPr>
          <p:cNvPr id="5" name="TextBox 4"/>
          <p:cNvSpPr txBox="1"/>
          <p:nvPr/>
        </p:nvSpPr>
        <p:spPr>
          <a:xfrm>
            <a:off x="969818" y="1357745"/>
            <a:ext cx="1116517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Consider predicting house price based on 4 independent variables namely Location, Bedroom, Bathroom and Size.</a:t>
            </a:r>
          </a:p>
          <a:p>
            <a:pPr marL="285750" indent="-285750">
              <a:buFont typeface="Arial" panose="020B0604020202020204" pitchFamily="34" charset="0"/>
              <a:buChar char="•"/>
            </a:pPr>
            <a:r>
              <a:rPr lang="en-US" dirty="0" smtClean="0"/>
              <a:t>Split the data into training and testing parts.</a:t>
            </a:r>
          </a:p>
          <a:p>
            <a:pPr marL="285750" indent="-285750">
              <a:buFont typeface="Arial" panose="020B0604020202020204" pitchFamily="34" charset="0"/>
              <a:buChar char="•"/>
            </a:pPr>
            <a:r>
              <a:rPr lang="en-US" dirty="0" smtClean="0"/>
              <a:t>From the training data, split it into 2 halves of equal size and form decision trees on both the data.</a:t>
            </a:r>
          </a:p>
          <a:p>
            <a:pPr marL="285750" indent="-285750">
              <a:buFont typeface="Arial" panose="020B0604020202020204" pitchFamily="34" charset="0"/>
              <a:buChar char="•"/>
            </a:pPr>
            <a:r>
              <a:rPr lang="en-US" dirty="0" smtClean="0"/>
              <a:t>Calculate train and test RMSE for both halves.</a:t>
            </a:r>
            <a:endParaRPr lang="en-US" dirty="0"/>
          </a:p>
        </p:txBody>
      </p:sp>
      <p:graphicFrame>
        <p:nvGraphicFramePr>
          <p:cNvPr id="6" name="Table 5"/>
          <p:cNvGraphicFramePr>
            <a:graphicFrameLocks noGrp="1"/>
          </p:cNvGraphicFramePr>
          <p:nvPr>
            <p:extLst/>
          </p:nvPr>
        </p:nvGraphicFramePr>
        <p:xfrm>
          <a:off x="3245428" y="3192808"/>
          <a:ext cx="5288973" cy="880491"/>
        </p:xfrm>
        <a:graphic>
          <a:graphicData uri="http://schemas.openxmlformats.org/drawingml/2006/table">
            <a:tbl>
              <a:tblPr firstRow="1" firstCol="1" bandRow="1">
                <a:tableStyleId>{5C22544A-7EE6-4342-B048-85BDC9FD1C3A}</a:tableStyleId>
              </a:tblPr>
              <a:tblGrid>
                <a:gridCol w="1762991">
                  <a:extLst>
                    <a:ext uri="{9D8B030D-6E8A-4147-A177-3AD203B41FA5}">
                      <a16:colId xmlns:a16="http://schemas.microsoft.com/office/drawing/2014/main" val="1422366627"/>
                    </a:ext>
                  </a:extLst>
                </a:gridCol>
                <a:gridCol w="1762991">
                  <a:extLst>
                    <a:ext uri="{9D8B030D-6E8A-4147-A177-3AD203B41FA5}">
                      <a16:colId xmlns:a16="http://schemas.microsoft.com/office/drawing/2014/main" val="2409196373"/>
                    </a:ext>
                  </a:extLst>
                </a:gridCol>
                <a:gridCol w="1762991">
                  <a:extLst>
                    <a:ext uri="{9D8B030D-6E8A-4147-A177-3AD203B41FA5}">
                      <a16:colId xmlns:a16="http://schemas.microsoft.com/office/drawing/2014/main" val="3263168912"/>
                    </a:ext>
                  </a:extLst>
                </a:gridCol>
              </a:tblGrid>
              <a:tr h="0">
                <a:tc>
                  <a:txBody>
                    <a:bodyPr/>
                    <a:lstStyle/>
                    <a:p>
                      <a:pPr marL="0" marR="0" algn="just">
                        <a:lnSpc>
                          <a:spcPct val="107000"/>
                        </a:lnSpc>
                        <a:spcBef>
                          <a:spcPts val="0"/>
                        </a:spcBef>
                        <a:spcAft>
                          <a:spcPts val="0"/>
                        </a:spcAft>
                      </a:pPr>
                      <a:r>
                        <a:rPr lang="en-US" sz="1800" dirty="0">
                          <a:solidFill>
                            <a:schemeClr val="tx1"/>
                          </a:solidFill>
                          <a:effectLst/>
                        </a:rPr>
                        <a:t>RMSE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Tree 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Tree 2</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856336318"/>
                  </a:ext>
                </a:extLst>
              </a:tr>
              <a:tr h="0">
                <a:tc>
                  <a:txBody>
                    <a:bodyPr/>
                    <a:lstStyle/>
                    <a:p>
                      <a:pPr marL="0" marR="0" algn="just">
                        <a:lnSpc>
                          <a:spcPct val="107000"/>
                        </a:lnSpc>
                        <a:spcBef>
                          <a:spcPts val="0"/>
                        </a:spcBef>
                        <a:spcAft>
                          <a:spcPts val="0"/>
                        </a:spcAft>
                      </a:pPr>
                      <a:r>
                        <a:rPr lang="en-US" sz="1800" dirty="0">
                          <a:solidFill>
                            <a:schemeClr val="tx1"/>
                          </a:solidFill>
                          <a:effectLst/>
                        </a:rPr>
                        <a:t>Train Data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a:effectLst/>
                        </a:rPr>
                        <a:t>146846.4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217557.1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394858"/>
                  </a:ext>
                </a:extLst>
              </a:tr>
              <a:tr h="0">
                <a:tc>
                  <a:txBody>
                    <a:bodyPr/>
                    <a:lstStyle/>
                    <a:p>
                      <a:pPr marL="0" marR="0" algn="just">
                        <a:lnSpc>
                          <a:spcPct val="107000"/>
                        </a:lnSpc>
                        <a:spcBef>
                          <a:spcPts val="0"/>
                        </a:spcBef>
                        <a:spcAft>
                          <a:spcPts val="0"/>
                        </a:spcAft>
                      </a:pPr>
                      <a:r>
                        <a:rPr lang="en-US" sz="1800" dirty="0">
                          <a:solidFill>
                            <a:schemeClr val="tx1"/>
                          </a:solidFill>
                          <a:effectLst/>
                        </a:rPr>
                        <a:t>Test Data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800">
                          <a:effectLst/>
                        </a:rPr>
                        <a:t>219506.9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591291.5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0035805"/>
                  </a:ext>
                </a:extLst>
              </a:tr>
            </a:tbl>
          </a:graphicData>
        </a:graphic>
      </p:graphicFrame>
      <p:sp>
        <p:nvSpPr>
          <p:cNvPr id="7" name="TextBox 6"/>
          <p:cNvSpPr txBox="1"/>
          <p:nvPr/>
        </p:nvSpPr>
        <p:spPr>
          <a:xfrm>
            <a:off x="1399310" y="4668982"/>
            <a:ext cx="10459316" cy="923330"/>
          </a:xfrm>
          <a:prstGeom prst="rect">
            <a:avLst/>
          </a:prstGeom>
          <a:noFill/>
        </p:spPr>
        <p:txBody>
          <a:bodyPr wrap="square" rtlCol="0">
            <a:spAutoFit/>
          </a:bodyPr>
          <a:lstStyle/>
          <a:p>
            <a:r>
              <a:rPr lang="en-US" dirty="0"/>
              <a:t>As can be inferred from the table, the </a:t>
            </a:r>
            <a:r>
              <a:rPr lang="en-US" u="sng" dirty="0"/>
              <a:t>RMSE of both trees are quite different</a:t>
            </a:r>
            <a:r>
              <a:rPr lang="en-US" dirty="0"/>
              <a:t> yet both trees are arrived from same training data. </a:t>
            </a:r>
            <a:endParaRPr lang="en-US" dirty="0" smtClean="0"/>
          </a:p>
          <a:p>
            <a:r>
              <a:rPr lang="en-US" dirty="0" smtClean="0"/>
              <a:t>This </a:t>
            </a:r>
            <a:r>
              <a:rPr lang="en-US" dirty="0"/>
              <a:t>problem occurs due to </a:t>
            </a:r>
            <a:r>
              <a:rPr lang="en-US" b="1" i="1" dirty="0"/>
              <a:t>high variance</a:t>
            </a:r>
            <a:r>
              <a:rPr lang="en-US" dirty="0"/>
              <a:t> in given trees. To reduce such high variance, we use bagging. </a:t>
            </a:r>
          </a:p>
        </p:txBody>
      </p:sp>
      <p:sp>
        <p:nvSpPr>
          <p:cNvPr id="8" name="TextBox 7"/>
          <p:cNvSpPr txBox="1"/>
          <p:nvPr/>
        </p:nvSpPr>
        <p:spPr>
          <a:xfrm>
            <a:off x="416862" y="4945981"/>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41971569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838200" y="1403839"/>
          <a:ext cx="10515600" cy="1467485"/>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4262471605"/>
                    </a:ext>
                  </a:extLst>
                </a:gridCol>
                <a:gridCol w="2628900">
                  <a:extLst>
                    <a:ext uri="{9D8B030D-6E8A-4147-A177-3AD203B41FA5}">
                      <a16:colId xmlns:a16="http://schemas.microsoft.com/office/drawing/2014/main" val="1372337511"/>
                    </a:ext>
                  </a:extLst>
                </a:gridCol>
                <a:gridCol w="2628900">
                  <a:extLst>
                    <a:ext uri="{9D8B030D-6E8A-4147-A177-3AD203B41FA5}">
                      <a16:colId xmlns:a16="http://schemas.microsoft.com/office/drawing/2014/main" val="4128991760"/>
                    </a:ext>
                  </a:extLst>
                </a:gridCol>
                <a:gridCol w="2628900">
                  <a:extLst>
                    <a:ext uri="{9D8B030D-6E8A-4147-A177-3AD203B41FA5}">
                      <a16:colId xmlns:a16="http://schemas.microsoft.com/office/drawing/2014/main" val="1934128270"/>
                    </a:ext>
                  </a:extLst>
                </a:gridCol>
              </a:tblGrid>
              <a:tr h="0">
                <a:tc>
                  <a:txBody>
                    <a:bodyPr/>
                    <a:lstStyle/>
                    <a:p>
                      <a:pPr marL="0" marR="0" algn="just">
                        <a:lnSpc>
                          <a:spcPct val="107000"/>
                        </a:lnSpc>
                        <a:spcBef>
                          <a:spcPts val="0"/>
                        </a:spcBef>
                        <a:spcAft>
                          <a:spcPts val="0"/>
                        </a:spcAft>
                      </a:pPr>
                      <a:r>
                        <a:rPr lang="en-US" sz="1800" dirty="0">
                          <a:solidFill>
                            <a:schemeClr val="tx1"/>
                          </a:solidFill>
                          <a:effectLst/>
                        </a:rPr>
                        <a: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RMSE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Simple tree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Bagged tree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905911500"/>
                  </a:ext>
                </a:extLst>
              </a:tr>
              <a:tr h="0">
                <a:tc rowSpan="2">
                  <a:txBody>
                    <a:bodyPr/>
                    <a:lstStyle/>
                    <a:p>
                      <a:pPr marL="0" marR="0" algn="just">
                        <a:lnSpc>
                          <a:spcPct val="107000"/>
                        </a:lnSpc>
                        <a:spcBef>
                          <a:spcPts val="0"/>
                        </a:spcBef>
                        <a:spcAft>
                          <a:spcPts val="0"/>
                        </a:spcAft>
                      </a:pPr>
                      <a:r>
                        <a:rPr lang="en-US" sz="1800" dirty="0">
                          <a:solidFill>
                            <a:schemeClr val="tx1"/>
                          </a:solidFill>
                          <a:effectLst/>
                        </a:rPr>
                        <a:t>Tree 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Train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146846.4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209371.5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9803059"/>
                  </a:ext>
                </a:extLst>
              </a:tr>
              <a:tr h="0">
                <a:tc vMerge="1">
                  <a:txBody>
                    <a:bodyPr/>
                    <a:lstStyle/>
                    <a:p>
                      <a:endParaRPr lang="en-US"/>
                    </a:p>
                  </a:txBody>
                  <a:tcPr/>
                </a:tc>
                <a:tc>
                  <a:txBody>
                    <a:bodyPr/>
                    <a:lstStyle/>
                    <a:p>
                      <a:pPr marL="0" marR="0" algn="just">
                        <a:lnSpc>
                          <a:spcPct val="107000"/>
                        </a:lnSpc>
                        <a:spcBef>
                          <a:spcPts val="0"/>
                        </a:spcBef>
                        <a:spcAft>
                          <a:spcPts val="0"/>
                        </a:spcAft>
                      </a:pPr>
                      <a:r>
                        <a:rPr lang="en-US" sz="1800">
                          <a:effectLst/>
                        </a:rPr>
                        <a:t>Test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219506.9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173166.7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6338093"/>
                  </a:ext>
                </a:extLst>
              </a:tr>
              <a:tr h="0">
                <a:tc rowSpan="2">
                  <a:txBody>
                    <a:bodyPr/>
                    <a:lstStyle/>
                    <a:p>
                      <a:pPr marL="0" marR="0" algn="just">
                        <a:lnSpc>
                          <a:spcPct val="107000"/>
                        </a:lnSpc>
                        <a:spcBef>
                          <a:spcPts val="0"/>
                        </a:spcBef>
                        <a:spcAft>
                          <a:spcPts val="0"/>
                        </a:spcAft>
                      </a:pPr>
                      <a:r>
                        <a:rPr lang="en-US" sz="1800" dirty="0">
                          <a:solidFill>
                            <a:schemeClr val="tx1"/>
                          </a:solidFill>
                          <a:effectLst/>
                        </a:rPr>
                        <a:t>Tree 2</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Train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217557.1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311188.8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4306541"/>
                  </a:ext>
                </a:extLst>
              </a:tr>
              <a:tr h="0">
                <a:tc vMerge="1">
                  <a:txBody>
                    <a:bodyPr/>
                    <a:lstStyle/>
                    <a:p>
                      <a:endParaRPr lang="en-US"/>
                    </a:p>
                  </a:txBody>
                  <a:tcPr/>
                </a:tc>
                <a:tc>
                  <a:txBody>
                    <a:bodyPr/>
                    <a:lstStyle/>
                    <a:p>
                      <a:pPr marL="0" marR="0" algn="just">
                        <a:lnSpc>
                          <a:spcPct val="107000"/>
                        </a:lnSpc>
                        <a:spcBef>
                          <a:spcPts val="0"/>
                        </a:spcBef>
                        <a:spcAft>
                          <a:spcPts val="0"/>
                        </a:spcAft>
                      </a:pPr>
                      <a:r>
                        <a:rPr lang="en-US" sz="1800">
                          <a:effectLst/>
                        </a:rPr>
                        <a:t>Test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591291.5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199828.8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2477278"/>
                  </a:ext>
                </a:extLst>
              </a:tr>
            </a:tbl>
          </a:graphicData>
        </a:graphic>
      </p:graphicFrame>
      <p:sp>
        <p:nvSpPr>
          <p:cNvPr id="5"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Performance comparison</a:t>
            </a:r>
          </a:p>
        </p:txBody>
      </p:sp>
      <p:graphicFrame>
        <p:nvGraphicFramePr>
          <p:cNvPr id="6" name="Table 5"/>
          <p:cNvGraphicFramePr>
            <a:graphicFrameLocks noGrp="1"/>
          </p:cNvGraphicFramePr>
          <p:nvPr>
            <p:extLst/>
          </p:nvPr>
        </p:nvGraphicFramePr>
        <p:xfrm>
          <a:off x="838200" y="3240264"/>
          <a:ext cx="10515600" cy="880491"/>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3611863324"/>
                    </a:ext>
                  </a:extLst>
                </a:gridCol>
                <a:gridCol w="3505200">
                  <a:extLst>
                    <a:ext uri="{9D8B030D-6E8A-4147-A177-3AD203B41FA5}">
                      <a16:colId xmlns:a16="http://schemas.microsoft.com/office/drawing/2014/main" val="2457505739"/>
                    </a:ext>
                  </a:extLst>
                </a:gridCol>
                <a:gridCol w="3505200">
                  <a:extLst>
                    <a:ext uri="{9D8B030D-6E8A-4147-A177-3AD203B41FA5}">
                      <a16:colId xmlns:a16="http://schemas.microsoft.com/office/drawing/2014/main" val="1777837401"/>
                    </a:ext>
                  </a:extLst>
                </a:gridCol>
              </a:tblGrid>
              <a:tr h="0">
                <a:tc>
                  <a:txBody>
                    <a:bodyPr/>
                    <a:lstStyle/>
                    <a:p>
                      <a:pPr marL="0" marR="0" algn="just">
                        <a:lnSpc>
                          <a:spcPct val="107000"/>
                        </a:lnSpc>
                        <a:spcBef>
                          <a:spcPts val="0"/>
                        </a:spcBef>
                        <a:spcAft>
                          <a:spcPts val="0"/>
                        </a:spcAft>
                      </a:pPr>
                      <a:r>
                        <a:rPr lang="en-US" sz="1800" dirty="0">
                          <a:solidFill>
                            <a:schemeClr val="tx1"/>
                          </a:solidFill>
                          <a:effectLst/>
                        </a:rPr>
                        <a:t>Tree 1 + Tree 2</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Minimum, Maximum</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Range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337864856"/>
                  </a:ext>
                </a:extLst>
              </a:tr>
              <a:tr h="0">
                <a:tc>
                  <a:txBody>
                    <a:bodyPr/>
                    <a:lstStyle/>
                    <a:p>
                      <a:pPr marL="0" marR="0" algn="just">
                        <a:lnSpc>
                          <a:spcPct val="107000"/>
                        </a:lnSpc>
                        <a:spcBef>
                          <a:spcPts val="0"/>
                        </a:spcBef>
                        <a:spcAft>
                          <a:spcPts val="0"/>
                        </a:spcAft>
                      </a:pPr>
                      <a:r>
                        <a:rPr lang="en-US" sz="1800" dirty="0">
                          <a:solidFill>
                            <a:schemeClr val="tx1"/>
                          </a:solidFill>
                          <a:effectLst/>
                        </a:rPr>
                        <a:t>Simple Tree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effectLst/>
                        </a:rPr>
                        <a:t>146846.4, 591291.5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444445.1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318633"/>
                  </a:ext>
                </a:extLst>
              </a:tr>
              <a:tr h="0">
                <a:tc>
                  <a:txBody>
                    <a:bodyPr/>
                    <a:lstStyle/>
                    <a:p>
                      <a:pPr marL="0" marR="0" algn="just">
                        <a:lnSpc>
                          <a:spcPct val="107000"/>
                        </a:lnSpc>
                        <a:spcBef>
                          <a:spcPts val="0"/>
                        </a:spcBef>
                        <a:spcAft>
                          <a:spcPts val="0"/>
                        </a:spcAft>
                      </a:pPr>
                      <a:r>
                        <a:rPr lang="en-US" sz="1800" dirty="0">
                          <a:solidFill>
                            <a:schemeClr val="tx1"/>
                          </a:solidFill>
                          <a:effectLst/>
                        </a:rPr>
                        <a:t>Bagged Tree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173166.7, 311188.8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rPr>
                        <a:t>138022.1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3791228"/>
                  </a:ext>
                </a:extLst>
              </a:tr>
            </a:tbl>
          </a:graphicData>
        </a:graphic>
      </p:graphicFrame>
      <p:sp>
        <p:nvSpPr>
          <p:cNvPr id="7" name="Rectangle 6"/>
          <p:cNvSpPr/>
          <p:nvPr/>
        </p:nvSpPr>
        <p:spPr>
          <a:xfrm>
            <a:off x="1953491" y="4960273"/>
            <a:ext cx="9400309" cy="1084015"/>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US" dirty="0" smtClean="0">
                <a:solidFill>
                  <a:srgbClr val="000000"/>
                </a:solidFill>
                <a:latin typeface="+mj-lt"/>
                <a:ea typeface="Calibri" panose="020F0502020204030204" pitchFamily="34" charset="0"/>
                <a:cs typeface="Times New Roman" panose="02020603050405020304" pitchFamily="18" charset="0"/>
              </a:rPr>
              <a:t>RMSE </a:t>
            </a:r>
            <a:r>
              <a:rPr lang="en-US" dirty="0">
                <a:solidFill>
                  <a:srgbClr val="000000"/>
                </a:solidFill>
                <a:latin typeface="+mj-lt"/>
                <a:ea typeface="Calibri" panose="020F0502020204030204" pitchFamily="34" charset="0"/>
                <a:cs typeface="Times New Roman" panose="02020603050405020304" pitchFamily="18" charset="0"/>
              </a:rPr>
              <a:t>values of bagged tree for training and testing data are quite closer for both trees as compared with simple tree. </a:t>
            </a:r>
            <a:endParaRPr lang="en-US" dirty="0" smtClean="0">
              <a:solidFill>
                <a:srgbClr val="000000"/>
              </a:solidFill>
              <a:latin typeface="+mj-lt"/>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dirty="0" smtClean="0">
                <a:solidFill>
                  <a:srgbClr val="000000"/>
                </a:solidFill>
                <a:latin typeface="+mj-lt"/>
                <a:ea typeface="Calibri" panose="020F0502020204030204" pitchFamily="34" charset="0"/>
                <a:cs typeface="Times New Roman" panose="02020603050405020304" pitchFamily="18" charset="0"/>
              </a:rPr>
              <a:t>Range </a:t>
            </a:r>
            <a:r>
              <a:rPr lang="en-US" dirty="0">
                <a:solidFill>
                  <a:srgbClr val="000000"/>
                </a:solidFill>
                <a:latin typeface="+mj-lt"/>
                <a:ea typeface="Calibri" panose="020F0502020204030204" pitchFamily="34" charset="0"/>
                <a:cs typeface="Times New Roman" panose="02020603050405020304" pitchFamily="18" charset="0"/>
              </a:rPr>
              <a:t>of RMSE values of bagged tree is quite less than as compared to simple tree.</a:t>
            </a:r>
            <a:endParaRPr lang="en-US" sz="2800" dirty="0">
              <a:effectLst/>
              <a:latin typeface="+mj-lt"/>
              <a:ea typeface="Calibri" panose="020F0502020204030204" pitchFamily="34" charset="0"/>
              <a:cs typeface="Times New Roman" panose="02020603050405020304" pitchFamily="18" charset="0"/>
            </a:endParaRPr>
          </a:p>
        </p:txBody>
      </p:sp>
      <p:sp>
        <p:nvSpPr>
          <p:cNvPr id="8" name="TextBox 7"/>
          <p:cNvSpPr txBox="1"/>
          <p:nvPr/>
        </p:nvSpPr>
        <p:spPr>
          <a:xfrm>
            <a:off x="971043" y="5266319"/>
            <a:ext cx="982448" cy="369332"/>
          </a:xfrm>
          <a:prstGeom prst="rect">
            <a:avLst/>
          </a:prstGeom>
          <a:noFill/>
        </p:spPr>
        <p:txBody>
          <a:bodyPr wrap="none" rtlCol="0">
            <a:spAutoFit/>
          </a:bodyPr>
          <a:lstStyle/>
          <a:p>
            <a:r>
              <a:rPr lang="en-US" b="1" dirty="0">
                <a:solidFill>
                  <a:srgbClr val="00B0F0"/>
                </a:solidFill>
              </a:rPr>
              <a:t>Insights:</a:t>
            </a:r>
          </a:p>
        </p:txBody>
      </p:sp>
    </p:spTree>
    <p:extLst>
      <p:ext uri="{BB962C8B-B14F-4D97-AF65-F5344CB8AC3E}">
        <p14:creationId xmlns:p14="http://schemas.microsoft.com/office/powerpoint/2010/main" val="25755408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Interpretability and Variable Importance</a:t>
            </a:r>
          </a:p>
        </p:txBody>
      </p:sp>
      <p:sp>
        <p:nvSpPr>
          <p:cNvPr id="5" name="TextBox 4"/>
          <p:cNvSpPr txBox="1"/>
          <p:nvPr/>
        </p:nvSpPr>
        <p:spPr>
          <a:xfrm>
            <a:off x="969818" y="1399309"/>
            <a:ext cx="10674495"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Building </a:t>
            </a:r>
            <a:r>
              <a:rPr lang="en-US" dirty="0"/>
              <a:t>bagged trees </a:t>
            </a:r>
            <a:r>
              <a:rPr lang="en-US" b="1" dirty="0"/>
              <a:t>losses the interpretability of the </a:t>
            </a:r>
            <a:r>
              <a:rPr lang="en-US" b="1" dirty="0" smtClean="0"/>
              <a:t>model</a:t>
            </a:r>
            <a:r>
              <a:rPr lang="en-US" dirty="0" smtClean="0"/>
              <a:t>.</a:t>
            </a:r>
            <a:r>
              <a:rPr lang="en-US" b="1" dirty="0" smtClean="0"/>
              <a:t> </a:t>
            </a:r>
          </a:p>
          <a:p>
            <a:pPr marL="285750" indent="-285750" algn="just">
              <a:buFont typeface="Arial" panose="020B0604020202020204" pitchFamily="34" charset="0"/>
              <a:buChar char="•"/>
            </a:pPr>
            <a:r>
              <a:rPr lang="en-US" dirty="0"/>
              <a:t>S</a:t>
            </a:r>
            <a:r>
              <a:rPr lang="en-US" dirty="0" smtClean="0"/>
              <a:t>ignificant </a:t>
            </a:r>
            <a:r>
              <a:rPr lang="en-US" dirty="0"/>
              <a:t>predictor can be retrieved using </a:t>
            </a:r>
            <a:r>
              <a:rPr lang="en-US" i="1" dirty="0"/>
              <a:t>importance</a:t>
            </a:r>
            <a:r>
              <a:rPr lang="en-US" dirty="0"/>
              <a:t> variable in R. </a:t>
            </a:r>
            <a:endParaRPr lang="en-US" dirty="0" smtClean="0"/>
          </a:p>
          <a:p>
            <a:pPr marL="285750" indent="-285750" algn="just">
              <a:buFont typeface="Arial" panose="020B0604020202020204" pitchFamily="34" charset="0"/>
              <a:buChar char="•"/>
            </a:pPr>
            <a:r>
              <a:rPr lang="en-US" dirty="0" smtClean="0"/>
              <a:t>For </a:t>
            </a:r>
            <a:r>
              <a:rPr lang="en-US" dirty="0"/>
              <a:t>instance, important variable for bagged tree 1 can be listed in sequence of their mean decrease in accuracy</a:t>
            </a:r>
          </a:p>
        </p:txBody>
      </p:sp>
      <p:graphicFrame>
        <p:nvGraphicFramePr>
          <p:cNvPr id="7" name="Table 6"/>
          <p:cNvGraphicFramePr>
            <a:graphicFrameLocks noGrp="1"/>
          </p:cNvGraphicFramePr>
          <p:nvPr>
            <p:extLst/>
          </p:nvPr>
        </p:nvGraphicFramePr>
        <p:xfrm>
          <a:off x="3006434" y="2752134"/>
          <a:ext cx="4558146" cy="1419225"/>
        </p:xfrm>
        <a:graphic>
          <a:graphicData uri="http://schemas.openxmlformats.org/drawingml/2006/table">
            <a:tbl>
              <a:tblPr>
                <a:tableStyleId>{5C22544A-7EE6-4342-B048-85BDC9FD1C3A}</a:tableStyleId>
              </a:tblPr>
              <a:tblGrid>
                <a:gridCol w="1519382">
                  <a:extLst>
                    <a:ext uri="{9D8B030D-6E8A-4147-A177-3AD203B41FA5}">
                      <a16:colId xmlns:a16="http://schemas.microsoft.com/office/drawing/2014/main" val="864564370"/>
                    </a:ext>
                  </a:extLst>
                </a:gridCol>
                <a:gridCol w="1519382">
                  <a:extLst>
                    <a:ext uri="{9D8B030D-6E8A-4147-A177-3AD203B41FA5}">
                      <a16:colId xmlns:a16="http://schemas.microsoft.com/office/drawing/2014/main" val="4286700022"/>
                    </a:ext>
                  </a:extLst>
                </a:gridCol>
                <a:gridCol w="1519382">
                  <a:extLst>
                    <a:ext uri="{9D8B030D-6E8A-4147-A177-3AD203B41FA5}">
                      <a16:colId xmlns:a16="http://schemas.microsoft.com/office/drawing/2014/main" val="2877909055"/>
                    </a:ext>
                  </a:extLst>
                </a:gridCol>
              </a:tblGrid>
              <a:tr h="190500">
                <a:tc>
                  <a:txBody>
                    <a:bodyPr/>
                    <a:lstStyle/>
                    <a:p>
                      <a:pPr algn="l" fontAlgn="ctr"/>
                      <a:endParaRPr lang="en-US" sz="1800" b="1"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l" fontAlgn="b"/>
                      <a:r>
                        <a:rPr lang="en-US" sz="1800" b="1" u="none" strike="noStrike" dirty="0">
                          <a:effectLst/>
                          <a:latin typeface="+mj-lt"/>
                        </a:rPr>
                        <a:t>%</a:t>
                      </a:r>
                      <a:r>
                        <a:rPr lang="en-US" sz="1800" b="1" u="none" strike="noStrike" dirty="0" err="1">
                          <a:effectLst/>
                          <a:latin typeface="+mj-lt"/>
                        </a:rPr>
                        <a:t>IncMSE</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tc>
                  <a:txBody>
                    <a:bodyPr/>
                    <a:lstStyle/>
                    <a:p>
                      <a:pPr algn="l" fontAlgn="b"/>
                      <a:r>
                        <a:rPr lang="en-US" sz="1800" b="1" u="none" strike="noStrike" dirty="0" err="1">
                          <a:effectLst/>
                          <a:latin typeface="+mj-lt"/>
                        </a:rPr>
                        <a:t>IncNodePurity</a:t>
                      </a:r>
                      <a:endParaRPr lang="en-US" sz="1800" b="1" i="0" u="none" strike="noStrike" dirty="0">
                        <a:solidFill>
                          <a:srgbClr val="000000"/>
                        </a:solidFill>
                        <a:effectLst/>
                        <a:latin typeface="+mj-lt"/>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2952464658"/>
                  </a:ext>
                </a:extLst>
              </a:tr>
              <a:tr h="190500">
                <a:tc>
                  <a:txBody>
                    <a:bodyPr/>
                    <a:lstStyle/>
                    <a:p>
                      <a:pPr algn="l" fontAlgn="ctr"/>
                      <a:r>
                        <a:rPr lang="en-US" sz="1800" b="1" u="none" strike="noStrike" dirty="0">
                          <a:effectLst/>
                          <a:latin typeface="+mj-lt"/>
                        </a:rPr>
                        <a:t>Location</a:t>
                      </a:r>
                      <a:endParaRPr lang="en-US" sz="1800" b="1"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r" fontAlgn="b"/>
                      <a:r>
                        <a:rPr lang="en-US" sz="1800" u="none" strike="noStrike">
                          <a:effectLst/>
                          <a:latin typeface="+mj-lt"/>
                        </a:rPr>
                        <a:t>1.95E+09</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1.03E+12</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699241213"/>
                  </a:ext>
                </a:extLst>
              </a:tr>
              <a:tr h="190500">
                <a:tc>
                  <a:txBody>
                    <a:bodyPr/>
                    <a:lstStyle/>
                    <a:p>
                      <a:pPr algn="l" fontAlgn="ctr"/>
                      <a:r>
                        <a:rPr lang="en-US" sz="1800" b="1" u="none" strike="noStrike" dirty="0">
                          <a:effectLst/>
                          <a:latin typeface="+mj-lt"/>
                        </a:rPr>
                        <a:t>Bedrooms</a:t>
                      </a:r>
                      <a:endParaRPr lang="en-US" sz="1800" b="1"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r" fontAlgn="b"/>
                      <a:r>
                        <a:rPr lang="en-US" sz="1800" u="none" strike="noStrike">
                          <a:effectLst/>
                          <a:latin typeface="+mj-lt"/>
                        </a:rPr>
                        <a:t>-6366563</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6.66E+09</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491580845"/>
                  </a:ext>
                </a:extLst>
              </a:tr>
              <a:tr h="190500">
                <a:tc>
                  <a:txBody>
                    <a:bodyPr/>
                    <a:lstStyle/>
                    <a:p>
                      <a:pPr algn="l" fontAlgn="ctr"/>
                      <a:r>
                        <a:rPr lang="en-US" sz="1800" b="1" u="none" strike="noStrike" dirty="0">
                          <a:effectLst/>
                          <a:latin typeface="+mj-lt"/>
                        </a:rPr>
                        <a:t>Bathrooms</a:t>
                      </a:r>
                      <a:endParaRPr lang="en-US" sz="1800" b="1"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r" fontAlgn="b"/>
                      <a:r>
                        <a:rPr lang="en-US" sz="1800" u="none" strike="noStrike">
                          <a:effectLst/>
                          <a:latin typeface="+mj-lt"/>
                        </a:rPr>
                        <a:t>2.41E+08</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a:effectLst/>
                          <a:latin typeface="+mj-lt"/>
                        </a:rPr>
                        <a:t>1.71E+10</a:t>
                      </a:r>
                      <a:endParaRPr lang="en-US" sz="18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985104542"/>
                  </a:ext>
                </a:extLst>
              </a:tr>
              <a:tr h="190500">
                <a:tc>
                  <a:txBody>
                    <a:bodyPr/>
                    <a:lstStyle/>
                    <a:p>
                      <a:pPr algn="l" fontAlgn="ctr"/>
                      <a:r>
                        <a:rPr lang="en-US" sz="1800" b="1" u="none" strike="noStrike" dirty="0">
                          <a:effectLst/>
                          <a:latin typeface="+mj-lt"/>
                        </a:rPr>
                        <a:t>Size</a:t>
                      </a:r>
                      <a:endParaRPr lang="en-US" sz="1800" b="1" i="0" u="none" strike="noStrike" dirty="0">
                        <a:solidFill>
                          <a:srgbClr val="000000"/>
                        </a:solidFill>
                        <a:effectLst/>
                        <a:latin typeface="+mj-lt"/>
                      </a:endParaRPr>
                    </a:p>
                  </a:txBody>
                  <a:tcPr marL="9525" marR="9525" marT="9525" marB="0" anchor="ctr">
                    <a:solidFill>
                      <a:schemeClr val="accent1">
                        <a:lumMod val="60000"/>
                        <a:lumOff val="40000"/>
                      </a:schemeClr>
                    </a:solidFill>
                  </a:tcPr>
                </a:tc>
                <a:tc>
                  <a:txBody>
                    <a:bodyPr/>
                    <a:lstStyle/>
                    <a:p>
                      <a:pPr algn="r" fontAlgn="b"/>
                      <a:r>
                        <a:rPr lang="en-US" sz="1800" u="none" strike="noStrike">
                          <a:effectLst/>
                          <a:latin typeface="+mj-lt"/>
                        </a:rPr>
                        <a:t>8.72E+09</a:t>
                      </a:r>
                      <a:endParaRPr lang="en-US" sz="1800" b="0" i="0" u="none" strike="noStrike">
                        <a:solidFill>
                          <a:srgbClr val="000000"/>
                        </a:solidFill>
                        <a:effectLst/>
                        <a:latin typeface="+mj-lt"/>
                      </a:endParaRPr>
                    </a:p>
                  </a:txBody>
                  <a:tcPr marL="9525" marR="9525" marT="9525" marB="0" anchor="b"/>
                </a:tc>
                <a:tc>
                  <a:txBody>
                    <a:bodyPr/>
                    <a:lstStyle/>
                    <a:p>
                      <a:pPr algn="r" fontAlgn="b"/>
                      <a:r>
                        <a:rPr lang="en-US" sz="1800" u="none" strike="noStrike" dirty="0">
                          <a:effectLst/>
                          <a:latin typeface="+mj-lt"/>
                        </a:rPr>
                        <a:t>1.40E+11</a:t>
                      </a:r>
                      <a:endParaRPr lang="en-US" sz="18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700360448"/>
                  </a:ext>
                </a:extLst>
              </a:tr>
            </a:tbl>
          </a:graphicData>
        </a:graphic>
      </p:graphicFrame>
      <p:sp>
        <p:nvSpPr>
          <p:cNvPr id="8" name="TextBox 7"/>
          <p:cNvSpPr txBox="1"/>
          <p:nvPr/>
        </p:nvSpPr>
        <p:spPr>
          <a:xfrm>
            <a:off x="971043" y="5266319"/>
            <a:ext cx="982448" cy="369332"/>
          </a:xfrm>
          <a:prstGeom prst="rect">
            <a:avLst/>
          </a:prstGeom>
          <a:noFill/>
        </p:spPr>
        <p:txBody>
          <a:bodyPr wrap="none" rtlCol="0">
            <a:spAutoFit/>
          </a:bodyPr>
          <a:lstStyle/>
          <a:p>
            <a:r>
              <a:rPr lang="en-US" b="1" dirty="0">
                <a:solidFill>
                  <a:srgbClr val="00B0F0"/>
                </a:solidFill>
              </a:rPr>
              <a:t>Insights:</a:t>
            </a:r>
          </a:p>
        </p:txBody>
      </p:sp>
      <p:sp>
        <p:nvSpPr>
          <p:cNvPr id="9" name="Rectangle 8"/>
          <p:cNvSpPr/>
          <p:nvPr/>
        </p:nvSpPr>
        <p:spPr>
          <a:xfrm>
            <a:off x="1953491" y="4960273"/>
            <a:ext cx="9400309" cy="1084015"/>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US" dirty="0" smtClean="0">
                <a:solidFill>
                  <a:srgbClr val="000000"/>
                </a:solidFill>
                <a:latin typeface="+mj-lt"/>
                <a:ea typeface="Calibri" panose="020F0502020204030204" pitchFamily="34" charset="0"/>
                <a:cs typeface="Times New Roman" panose="02020603050405020304" pitchFamily="18" charset="0"/>
              </a:rPr>
              <a:t>A higher value of %</a:t>
            </a:r>
            <a:r>
              <a:rPr lang="en-US" dirty="0" err="1" smtClean="0">
                <a:solidFill>
                  <a:srgbClr val="000000"/>
                </a:solidFill>
                <a:latin typeface="+mj-lt"/>
                <a:ea typeface="Calibri" panose="020F0502020204030204" pitchFamily="34" charset="0"/>
                <a:cs typeface="Times New Roman" panose="02020603050405020304" pitchFamily="18" charset="0"/>
              </a:rPr>
              <a:t>IncMSE</a:t>
            </a:r>
            <a:r>
              <a:rPr lang="en-US" dirty="0" smtClean="0">
                <a:solidFill>
                  <a:srgbClr val="000000"/>
                </a:solidFill>
                <a:latin typeface="+mj-lt"/>
                <a:ea typeface="Calibri" panose="020F0502020204030204" pitchFamily="34" charset="0"/>
                <a:cs typeface="Times New Roman" panose="02020603050405020304" pitchFamily="18" charset="0"/>
              </a:rPr>
              <a:t> is considered to be important variable. Complementary to this is </a:t>
            </a:r>
            <a:r>
              <a:rPr lang="en-US" dirty="0" err="1" smtClean="0">
                <a:solidFill>
                  <a:srgbClr val="000000"/>
                </a:solidFill>
                <a:latin typeface="+mj-lt"/>
                <a:ea typeface="Calibri" panose="020F0502020204030204" pitchFamily="34" charset="0"/>
                <a:cs typeface="Times New Roman" panose="02020603050405020304" pitchFamily="18" charset="0"/>
              </a:rPr>
              <a:t>IncNodePurity</a:t>
            </a:r>
            <a:r>
              <a:rPr lang="en-US" dirty="0" smtClean="0">
                <a:solidFill>
                  <a:srgbClr val="000000"/>
                </a:solidFill>
                <a:latin typeface="+mj-lt"/>
                <a:ea typeface="Calibri" panose="020F0502020204030204" pitchFamily="34" charset="0"/>
                <a:cs typeface="Times New Roman" panose="02020603050405020304" pitchFamily="18" charset="0"/>
              </a:rPr>
              <a:t>, again whose larger value is preferred.</a:t>
            </a:r>
          </a:p>
          <a:p>
            <a:pPr marL="285750" indent="-285750" algn="just">
              <a:lnSpc>
                <a:spcPct val="107000"/>
              </a:lnSpc>
              <a:spcAft>
                <a:spcPts val="800"/>
              </a:spcAft>
              <a:buFont typeface="Arial" panose="020B0604020202020204" pitchFamily="34" charset="0"/>
              <a:buChar char="•"/>
            </a:pPr>
            <a:r>
              <a:rPr lang="en-US" dirty="0" smtClean="0">
                <a:solidFill>
                  <a:srgbClr val="000000"/>
                </a:solidFill>
                <a:latin typeface="+mj-lt"/>
                <a:ea typeface="Calibri" panose="020F0502020204030204" pitchFamily="34" charset="0"/>
                <a:cs typeface="Times New Roman" panose="02020603050405020304" pitchFamily="18" charset="0"/>
              </a:rPr>
              <a:t>Range </a:t>
            </a:r>
            <a:r>
              <a:rPr lang="en-US" dirty="0">
                <a:solidFill>
                  <a:srgbClr val="000000"/>
                </a:solidFill>
                <a:latin typeface="+mj-lt"/>
                <a:ea typeface="Calibri" panose="020F0502020204030204" pitchFamily="34" charset="0"/>
                <a:cs typeface="Times New Roman" panose="02020603050405020304" pitchFamily="18" charset="0"/>
              </a:rPr>
              <a:t>of RMSE values of bagged tree is quite less than as compared to simple tree.</a:t>
            </a:r>
            <a:endParaRPr lang="en-US" sz="2800" dirty="0">
              <a:effectLst/>
              <a:latin typeface="+mj-l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p:cNvSpPr txBox="1"/>
              <p:nvPr/>
            </p:nvSpPr>
            <p:spPr>
              <a:xfrm>
                <a:off x="4680388" y="6371678"/>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a:rPr>
                        <m:t>− ∗− </m:t>
                      </m:r>
                      <m:r>
                        <a:rPr lang="en-US" b="1" i="1" dirty="0" smtClean="0">
                          <a:solidFill>
                            <a:srgbClr val="FF0000"/>
                          </a:solidFill>
                          <a:latin typeface="Cambria Math"/>
                        </a:rPr>
                        <m:t>𝑹</m:t>
                      </m:r>
                      <m:r>
                        <a:rPr lang="en-US" b="1" i="1" dirty="0" smtClean="0">
                          <a:solidFill>
                            <a:srgbClr val="FF0000"/>
                          </a:solidFill>
                          <a:latin typeface="Cambria Math"/>
                        </a:rPr>
                        <m:t> </m:t>
                      </m:r>
                      <m:r>
                        <a:rPr lang="en-US" b="1" i="1" dirty="0" smtClean="0">
                          <a:solidFill>
                            <a:srgbClr val="FF0000"/>
                          </a:solidFill>
                          <a:latin typeface="Cambria Math"/>
                        </a:rPr>
                        <m:t>𝑯𝒂𝒏𝒅𝒔</m:t>
                      </m:r>
                      <m:r>
                        <a:rPr lang="en-US" b="1" i="1" dirty="0" smtClean="0">
                          <a:solidFill>
                            <a:srgbClr val="FF0000"/>
                          </a:solidFill>
                          <a:latin typeface="Cambria Math"/>
                        </a:rPr>
                        <m:t> </m:t>
                      </m:r>
                      <m:r>
                        <a:rPr lang="en-US" b="1" i="1" dirty="0" smtClean="0">
                          <a:solidFill>
                            <a:srgbClr val="FF0000"/>
                          </a:solidFill>
                          <a:latin typeface="Cambria Math"/>
                        </a:rPr>
                        <m:t>𝑶𝒏</m:t>
                      </m:r>
                      <m:r>
                        <a:rPr lang="en-US" b="1" i="1" dirty="0" smtClean="0">
                          <a:solidFill>
                            <a:srgbClr val="FF0000"/>
                          </a:solidFill>
                          <a:latin typeface="Cambria Math"/>
                        </a:rPr>
                        <m:t>− ∗−</m:t>
                      </m:r>
                    </m:oMath>
                  </m:oMathPara>
                </a14:m>
                <a:endParaRPr lang="en-US" b="1"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680388" y="6371678"/>
                <a:ext cx="2831224"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31304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err="1" smtClean="0">
                <a:solidFill>
                  <a:schemeClr val="tx2"/>
                </a:solidFill>
              </a:rPr>
              <a:t>RandomForests</a:t>
            </a:r>
            <a:endParaRPr lang="en-US" sz="3200" b="1" dirty="0" smtClean="0">
              <a:solidFill>
                <a:schemeClr val="tx2"/>
              </a:solidFill>
            </a:endParaRPr>
          </a:p>
        </p:txBody>
      </p:sp>
      <p:sp>
        <p:nvSpPr>
          <p:cNvPr id="5" name="TextBox 4"/>
          <p:cNvSpPr txBox="1"/>
          <p:nvPr/>
        </p:nvSpPr>
        <p:spPr>
          <a:xfrm>
            <a:off x="983672" y="1302327"/>
            <a:ext cx="10370127"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Bagging too </a:t>
            </a:r>
            <a:r>
              <a:rPr lang="en-US" dirty="0"/>
              <a:t>faces an issue of partiality. Recall, that we’ve </a:t>
            </a:r>
            <a:r>
              <a:rPr lang="en-US" b="1" dirty="0"/>
              <a:t>passed all the predictors to the bagged model</a:t>
            </a:r>
            <a:r>
              <a:rPr lang="en-US" dirty="0"/>
              <a:t>,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So </a:t>
            </a:r>
            <a:r>
              <a:rPr lang="en-US" dirty="0"/>
              <a:t>in case if there happens to be a </a:t>
            </a:r>
            <a:r>
              <a:rPr lang="en-US" b="1" dirty="0"/>
              <a:t>dominating predictor </a:t>
            </a:r>
            <a:r>
              <a:rPr lang="en-US" dirty="0"/>
              <a:t>then for each tree made its effect will overcome the effect of other relevant predictors.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Therefore</a:t>
            </a:r>
            <a:r>
              <a:rPr lang="en-US" dirty="0"/>
              <a:t>, there’s a need to remove this static predictor which is done usually by </a:t>
            </a:r>
            <a:r>
              <a:rPr lang="en-US" b="1" dirty="0"/>
              <a:t>passing only square root number of predictors </a:t>
            </a:r>
            <a:r>
              <a:rPr lang="en-US" dirty="0"/>
              <a:t>to the model.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This </a:t>
            </a:r>
            <a:r>
              <a:rPr lang="en-US" dirty="0"/>
              <a:t>will ensure that </a:t>
            </a:r>
            <a:r>
              <a:rPr lang="en-US" b="1" dirty="0"/>
              <a:t>for each new run different predictors are chosen</a:t>
            </a:r>
            <a:r>
              <a:rPr lang="en-US" dirty="0"/>
              <a:t> and hence suppressing the dominating effect of one or two predictors. This phenomenon is also coined as </a:t>
            </a:r>
            <a:r>
              <a:rPr lang="en-US" i="1" dirty="0"/>
              <a:t>random forests.</a:t>
            </a:r>
          </a:p>
        </p:txBody>
      </p:sp>
    </p:spTree>
    <p:extLst>
      <p:ext uri="{BB962C8B-B14F-4D97-AF65-F5344CB8AC3E}">
        <p14:creationId xmlns:p14="http://schemas.microsoft.com/office/powerpoint/2010/main" val="13573622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err="1" smtClean="0">
                <a:solidFill>
                  <a:schemeClr val="tx2"/>
                </a:solidFill>
              </a:rPr>
              <a:t>RandomForests</a:t>
            </a:r>
            <a:r>
              <a:rPr lang="en-US" sz="3200" b="1" dirty="0" smtClean="0">
                <a:solidFill>
                  <a:schemeClr val="tx2"/>
                </a:solidFill>
              </a:rPr>
              <a:t> – Illustration </a:t>
            </a:r>
          </a:p>
        </p:txBody>
      </p:sp>
      <p:sp>
        <p:nvSpPr>
          <p:cNvPr id="6" name="TextBox 5"/>
          <p:cNvSpPr txBox="1"/>
          <p:nvPr/>
        </p:nvSpPr>
        <p:spPr>
          <a:xfrm>
            <a:off x="997527" y="1330036"/>
            <a:ext cx="9500101" cy="923330"/>
          </a:xfrm>
          <a:prstGeom prst="rect">
            <a:avLst/>
          </a:prstGeom>
          <a:noFill/>
        </p:spPr>
        <p:txBody>
          <a:bodyPr wrap="none" rtlCol="0">
            <a:spAutoFit/>
          </a:bodyPr>
          <a:lstStyle/>
          <a:p>
            <a:r>
              <a:rPr lang="en-US" dirty="0" smtClean="0"/>
              <a:t>We perform implementation of random forest on the same data that we used for bagging.</a:t>
            </a:r>
          </a:p>
          <a:p>
            <a:endParaRPr lang="en-US" dirty="0"/>
          </a:p>
          <a:p>
            <a:r>
              <a:rPr lang="en-US" dirty="0" smtClean="0"/>
              <a:t>Model building is similar to bagging except this time we need to pass 2 predictors (square root of 4).</a:t>
            </a:r>
            <a:endParaRPr lang="en-US" dirty="0"/>
          </a:p>
        </p:txBody>
      </p:sp>
      <p:graphicFrame>
        <p:nvGraphicFramePr>
          <p:cNvPr id="7" name="Table 6"/>
          <p:cNvGraphicFramePr>
            <a:graphicFrameLocks noGrp="1"/>
          </p:cNvGraphicFramePr>
          <p:nvPr>
            <p:extLst/>
          </p:nvPr>
        </p:nvGraphicFramePr>
        <p:xfrm>
          <a:off x="838200" y="2613588"/>
          <a:ext cx="10515600" cy="1467485"/>
        </p:xfrm>
        <a:graphic>
          <a:graphicData uri="http://schemas.openxmlformats.org/drawingml/2006/table">
            <a:tbl>
              <a:tblPr firstRow="1" firstCol="1" bandRow="1">
                <a:tableStyleId>{5C22544A-7EE6-4342-B048-85BDC9FD1C3A}</a:tableStyleId>
              </a:tblPr>
              <a:tblGrid>
                <a:gridCol w="2103120">
                  <a:extLst>
                    <a:ext uri="{9D8B030D-6E8A-4147-A177-3AD203B41FA5}">
                      <a16:colId xmlns:a16="http://schemas.microsoft.com/office/drawing/2014/main" val="1506085015"/>
                    </a:ext>
                  </a:extLst>
                </a:gridCol>
                <a:gridCol w="2103120">
                  <a:extLst>
                    <a:ext uri="{9D8B030D-6E8A-4147-A177-3AD203B41FA5}">
                      <a16:colId xmlns:a16="http://schemas.microsoft.com/office/drawing/2014/main" val="3412309052"/>
                    </a:ext>
                  </a:extLst>
                </a:gridCol>
                <a:gridCol w="2103120">
                  <a:extLst>
                    <a:ext uri="{9D8B030D-6E8A-4147-A177-3AD203B41FA5}">
                      <a16:colId xmlns:a16="http://schemas.microsoft.com/office/drawing/2014/main" val="3096576004"/>
                    </a:ext>
                  </a:extLst>
                </a:gridCol>
                <a:gridCol w="2103120">
                  <a:extLst>
                    <a:ext uri="{9D8B030D-6E8A-4147-A177-3AD203B41FA5}">
                      <a16:colId xmlns:a16="http://schemas.microsoft.com/office/drawing/2014/main" val="1082427253"/>
                    </a:ext>
                  </a:extLst>
                </a:gridCol>
                <a:gridCol w="2103120">
                  <a:extLst>
                    <a:ext uri="{9D8B030D-6E8A-4147-A177-3AD203B41FA5}">
                      <a16:colId xmlns:a16="http://schemas.microsoft.com/office/drawing/2014/main" val="2665076357"/>
                    </a:ext>
                  </a:extLst>
                </a:gridCol>
              </a:tblGrid>
              <a:tr h="0">
                <a:tc>
                  <a:txBody>
                    <a:bodyPr/>
                    <a:lstStyle/>
                    <a:p>
                      <a:pPr marL="0" marR="0" algn="just">
                        <a:lnSpc>
                          <a:spcPct val="107000"/>
                        </a:lnSpc>
                        <a:spcBef>
                          <a:spcPts val="0"/>
                        </a:spcBef>
                        <a:spcAft>
                          <a:spcPts val="0"/>
                        </a:spcAft>
                      </a:pPr>
                      <a:r>
                        <a:rPr lang="en-US" sz="1800" dirty="0">
                          <a:solidFill>
                            <a:schemeClr val="tx1"/>
                          </a:solidFill>
                          <a:effectLst/>
                        </a:rPr>
                        <a: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RMSE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Simple tree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Bagged tree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dirty="0">
                          <a:solidFill>
                            <a:schemeClr val="tx1"/>
                          </a:solidFill>
                          <a:effectLst/>
                        </a:rPr>
                        <a:t>Random Forest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402452806"/>
                  </a:ext>
                </a:extLst>
              </a:tr>
              <a:tr h="0">
                <a:tc rowSpan="2">
                  <a:txBody>
                    <a:bodyPr/>
                    <a:lstStyle/>
                    <a:p>
                      <a:pPr marL="0" marR="0" algn="just">
                        <a:lnSpc>
                          <a:spcPct val="107000"/>
                        </a:lnSpc>
                        <a:spcBef>
                          <a:spcPts val="0"/>
                        </a:spcBef>
                        <a:spcAft>
                          <a:spcPts val="0"/>
                        </a:spcAft>
                      </a:pPr>
                      <a:r>
                        <a:rPr lang="en-US" sz="1800" dirty="0">
                          <a:solidFill>
                            <a:schemeClr val="tx1"/>
                          </a:solidFill>
                          <a:effectLst/>
                        </a:rPr>
                        <a:t>Tree 1</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Train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146846.4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209371.5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209653.3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4995698"/>
                  </a:ext>
                </a:extLst>
              </a:tr>
              <a:tr h="0">
                <a:tc vMerge="1">
                  <a:txBody>
                    <a:bodyPr/>
                    <a:lstStyle/>
                    <a:p>
                      <a:endParaRPr lang="en-US"/>
                    </a:p>
                  </a:txBody>
                  <a:tcPr/>
                </a:tc>
                <a:tc>
                  <a:txBody>
                    <a:bodyPr/>
                    <a:lstStyle/>
                    <a:p>
                      <a:pPr marL="0" marR="0" algn="just">
                        <a:lnSpc>
                          <a:spcPct val="107000"/>
                        </a:lnSpc>
                        <a:spcBef>
                          <a:spcPts val="0"/>
                        </a:spcBef>
                        <a:spcAft>
                          <a:spcPts val="0"/>
                        </a:spcAft>
                      </a:pPr>
                      <a:r>
                        <a:rPr lang="en-US" sz="1800">
                          <a:effectLst/>
                        </a:rPr>
                        <a:t>Test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219506.9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173166.7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119622.6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5211501"/>
                  </a:ext>
                </a:extLst>
              </a:tr>
              <a:tr h="0">
                <a:tc rowSpan="2">
                  <a:txBody>
                    <a:bodyPr/>
                    <a:lstStyle/>
                    <a:p>
                      <a:pPr marL="0" marR="0" algn="just">
                        <a:lnSpc>
                          <a:spcPct val="107000"/>
                        </a:lnSpc>
                        <a:spcBef>
                          <a:spcPts val="0"/>
                        </a:spcBef>
                        <a:spcAft>
                          <a:spcPts val="0"/>
                        </a:spcAft>
                      </a:pPr>
                      <a:r>
                        <a:rPr lang="en-US" sz="1800" dirty="0">
                          <a:solidFill>
                            <a:schemeClr val="tx1"/>
                          </a:solidFill>
                          <a:effectLst/>
                        </a:rPr>
                        <a:t>Tree 2</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just">
                        <a:lnSpc>
                          <a:spcPct val="107000"/>
                        </a:lnSpc>
                        <a:spcBef>
                          <a:spcPts val="0"/>
                        </a:spcBef>
                        <a:spcAft>
                          <a:spcPts val="0"/>
                        </a:spcAft>
                      </a:pPr>
                      <a:r>
                        <a:rPr lang="en-US" sz="1800">
                          <a:effectLst/>
                        </a:rPr>
                        <a:t>Train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217557.1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311188.8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309596.7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476719"/>
                  </a:ext>
                </a:extLst>
              </a:tr>
              <a:tr h="0">
                <a:tc vMerge="1">
                  <a:txBody>
                    <a:bodyPr/>
                    <a:lstStyle/>
                    <a:p>
                      <a:endParaRPr lang="en-US"/>
                    </a:p>
                  </a:txBody>
                  <a:tcPr/>
                </a:tc>
                <a:tc>
                  <a:txBody>
                    <a:bodyPr/>
                    <a:lstStyle/>
                    <a:p>
                      <a:pPr marL="0" marR="0" algn="just">
                        <a:lnSpc>
                          <a:spcPct val="107000"/>
                        </a:lnSpc>
                        <a:spcBef>
                          <a:spcPts val="0"/>
                        </a:spcBef>
                        <a:spcAft>
                          <a:spcPts val="0"/>
                        </a:spcAft>
                      </a:pPr>
                      <a:r>
                        <a:rPr lang="en-US" sz="1800">
                          <a:effectLst/>
                        </a:rPr>
                        <a:t>Test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591291.5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199828.8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158575.1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8607164"/>
                  </a:ext>
                </a:extLst>
              </a:tr>
            </a:tbl>
          </a:graphicData>
        </a:graphic>
      </p:graphicFrame>
      <p:sp>
        <p:nvSpPr>
          <p:cNvPr id="8" name="TextBox 7"/>
          <p:cNvSpPr txBox="1"/>
          <p:nvPr/>
        </p:nvSpPr>
        <p:spPr>
          <a:xfrm>
            <a:off x="971043" y="5266319"/>
            <a:ext cx="982448" cy="369332"/>
          </a:xfrm>
          <a:prstGeom prst="rect">
            <a:avLst/>
          </a:prstGeom>
          <a:noFill/>
        </p:spPr>
        <p:txBody>
          <a:bodyPr wrap="none" rtlCol="0">
            <a:spAutoFit/>
          </a:bodyPr>
          <a:lstStyle/>
          <a:p>
            <a:r>
              <a:rPr lang="en-US" b="1" dirty="0">
                <a:solidFill>
                  <a:srgbClr val="00B0F0"/>
                </a:solidFill>
              </a:rPr>
              <a:t>Insights:</a:t>
            </a:r>
          </a:p>
        </p:txBody>
      </p:sp>
      <p:sp>
        <p:nvSpPr>
          <p:cNvPr id="9" name="Rectangle 8"/>
          <p:cNvSpPr/>
          <p:nvPr/>
        </p:nvSpPr>
        <p:spPr>
          <a:xfrm>
            <a:off x="1953491" y="4960273"/>
            <a:ext cx="9400309" cy="981423"/>
          </a:xfrm>
          <a:prstGeom prst="rect">
            <a:avLst/>
          </a:prstGeom>
        </p:spPr>
        <p:txBody>
          <a:bodyPr wrap="square">
            <a:spAutoFit/>
          </a:bodyPr>
          <a:lstStyle/>
          <a:p>
            <a:pPr algn="just">
              <a:lnSpc>
                <a:spcPct val="107000"/>
              </a:lnSpc>
              <a:spcAft>
                <a:spcPts val="800"/>
              </a:spcAft>
            </a:pPr>
            <a:r>
              <a:rPr lang="en-US" dirty="0" smtClean="0">
                <a:solidFill>
                  <a:srgbClr val="000000"/>
                </a:solidFill>
                <a:latin typeface="+mj-lt"/>
                <a:ea typeface="Calibri" panose="020F0502020204030204" pitchFamily="34" charset="0"/>
                <a:cs typeface="Times New Roman" panose="02020603050405020304" pitchFamily="18" charset="0"/>
              </a:rPr>
              <a:t>For the given data Random Forest lacks when compared with the performance of bagging. However, as the number of trees increases the performance of random forests overcome the performance of bagging.</a:t>
            </a:r>
            <a:endParaRPr lang="en-US" sz="2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0992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Bagging vs </a:t>
            </a:r>
            <a:r>
              <a:rPr lang="en-US" sz="3200" b="1" dirty="0" err="1" smtClean="0">
                <a:solidFill>
                  <a:schemeClr val="tx2"/>
                </a:solidFill>
              </a:rPr>
              <a:t>RandomForests</a:t>
            </a:r>
            <a:r>
              <a:rPr lang="en-US" sz="3200" b="1" dirty="0" smtClean="0">
                <a:solidFill>
                  <a:schemeClr val="tx2"/>
                </a:solidFill>
              </a:rPr>
              <a:t> Performance with increasing trees</a:t>
            </a:r>
          </a:p>
        </p:txBody>
      </p:sp>
      <p:pic>
        <p:nvPicPr>
          <p:cNvPr id="6" name="Picture 5"/>
          <p:cNvPicPr>
            <a:picLocks noChangeAspect="1"/>
          </p:cNvPicPr>
          <p:nvPr/>
        </p:nvPicPr>
        <p:blipFill>
          <a:blip r:embed="rId2"/>
          <a:stretch>
            <a:fillRect/>
          </a:stretch>
        </p:blipFill>
        <p:spPr>
          <a:xfrm>
            <a:off x="838200" y="1327707"/>
            <a:ext cx="7740620" cy="4976112"/>
          </a:xfrm>
          <a:prstGeom prst="rect">
            <a:avLst/>
          </a:prstGeom>
        </p:spPr>
      </p:pic>
      <p:sp>
        <p:nvSpPr>
          <p:cNvPr id="7" name="TextBox 6"/>
          <p:cNvSpPr txBox="1"/>
          <p:nvPr/>
        </p:nvSpPr>
        <p:spPr>
          <a:xfrm>
            <a:off x="9671697" y="1327707"/>
            <a:ext cx="982448" cy="369332"/>
          </a:xfrm>
          <a:prstGeom prst="rect">
            <a:avLst/>
          </a:prstGeom>
          <a:noFill/>
        </p:spPr>
        <p:txBody>
          <a:bodyPr wrap="none" rtlCol="0">
            <a:spAutoFit/>
          </a:bodyPr>
          <a:lstStyle/>
          <a:p>
            <a:r>
              <a:rPr lang="en-US" b="1" dirty="0">
                <a:solidFill>
                  <a:srgbClr val="00B0F0"/>
                </a:solidFill>
              </a:rPr>
              <a:t>Insights:</a:t>
            </a:r>
          </a:p>
        </p:txBody>
      </p:sp>
      <p:sp>
        <p:nvSpPr>
          <p:cNvPr id="8" name="TextBox 7"/>
          <p:cNvSpPr txBox="1"/>
          <p:nvPr/>
        </p:nvSpPr>
        <p:spPr>
          <a:xfrm>
            <a:off x="8578820" y="2105891"/>
            <a:ext cx="3405362" cy="2862322"/>
          </a:xfrm>
          <a:prstGeom prst="rect">
            <a:avLst/>
          </a:prstGeom>
          <a:noFill/>
        </p:spPr>
        <p:txBody>
          <a:bodyPr wrap="square" rtlCol="0">
            <a:spAutoFit/>
          </a:bodyPr>
          <a:lstStyle/>
          <a:p>
            <a:r>
              <a:rPr lang="en-US" dirty="0" smtClean="0"/>
              <a:t>With rise in the number of trees –</a:t>
            </a:r>
          </a:p>
          <a:p>
            <a:endParaRPr lang="en-US" dirty="0"/>
          </a:p>
          <a:p>
            <a:pPr marL="285750" indent="-285750">
              <a:buFont typeface="Arial" panose="020B0604020202020204" pitchFamily="34" charset="0"/>
              <a:buChar char="•"/>
            </a:pPr>
            <a:r>
              <a:rPr lang="en-US" dirty="0" smtClean="0"/>
              <a:t>Random forest improves on Tree 1 and Tree 2 when compared with bagging.</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On overall training data, </a:t>
            </a:r>
            <a:r>
              <a:rPr lang="en-US" dirty="0" smtClean="0">
                <a:solidFill>
                  <a:srgbClr val="00B0F0"/>
                </a:solidFill>
              </a:rPr>
              <a:t>Random forest</a:t>
            </a:r>
            <a:r>
              <a:rPr lang="en-US" dirty="0" smtClean="0"/>
              <a:t> clearly advances </a:t>
            </a:r>
            <a:r>
              <a:rPr lang="en-US" dirty="0" smtClean="0">
                <a:solidFill>
                  <a:srgbClr val="00B050"/>
                </a:solidFill>
              </a:rPr>
              <a:t>bagging</a:t>
            </a:r>
            <a:r>
              <a:rPr lang="en-US" dirty="0"/>
              <a:t> </a:t>
            </a:r>
            <a:r>
              <a:rPr lang="en-US" dirty="0" smtClean="0"/>
              <a:t>with less MSE.</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4680388" y="6371678"/>
                <a:ext cx="28312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a:rPr>
                        <m:t>− ∗− </m:t>
                      </m:r>
                      <m:r>
                        <a:rPr lang="en-US" b="1" i="1" dirty="0" smtClean="0">
                          <a:solidFill>
                            <a:srgbClr val="FF0000"/>
                          </a:solidFill>
                          <a:latin typeface="Cambria Math"/>
                        </a:rPr>
                        <m:t>𝑹</m:t>
                      </m:r>
                      <m:r>
                        <a:rPr lang="en-US" b="1" i="1" dirty="0" smtClean="0">
                          <a:solidFill>
                            <a:srgbClr val="FF0000"/>
                          </a:solidFill>
                          <a:latin typeface="Cambria Math"/>
                        </a:rPr>
                        <m:t> </m:t>
                      </m:r>
                      <m:r>
                        <a:rPr lang="en-US" b="1" i="1" dirty="0" smtClean="0">
                          <a:solidFill>
                            <a:srgbClr val="FF0000"/>
                          </a:solidFill>
                          <a:latin typeface="Cambria Math"/>
                        </a:rPr>
                        <m:t>𝑯𝒂𝒏𝒅𝒔</m:t>
                      </m:r>
                      <m:r>
                        <a:rPr lang="en-US" b="1" i="1" dirty="0" smtClean="0">
                          <a:solidFill>
                            <a:srgbClr val="FF0000"/>
                          </a:solidFill>
                          <a:latin typeface="Cambria Math"/>
                        </a:rPr>
                        <m:t> </m:t>
                      </m:r>
                      <m:r>
                        <a:rPr lang="en-US" b="1" i="1" dirty="0" smtClean="0">
                          <a:solidFill>
                            <a:srgbClr val="FF0000"/>
                          </a:solidFill>
                          <a:latin typeface="Cambria Math"/>
                        </a:rPr>
                        <m:t>𝑶𝒏</m:t>
                      </m:r>
                      <m:r>
                        <a:rPr lang="en-US" b="1" i="1" dirty="0" smtClean="0">
                          <a:solidFill>
                            <a:srgbClr val="FF0000"/>
                          </a:solidFill>
                          <a:latin typeface="Cambria Math"/>
                        </a:rPr>
                        <m:t>− ∗−</m:t>
                      </m:r>
                    </m:oMath>
                  </m:oMathPara>
                </a14:m>
                <a:endParaRPr lang="en-US" b="1"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680388" y="6371678"/>
                <a:ext cx="2831224"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2035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Boosting</a:t>
            </a:r>
          </a:p>
        </p:txBody>
      </p:sp>
      <p:sp>
        <p:nvSpPr>
          <p:cNvPr id="5" name="TextBox 4"/>
          <p:cNvSpPr txBox="1"/>
          <p:nvPr/>
        </p:nvSpPr>
        <p:spPr>
          <a:xfrm>
            <a:off x="838200" y="1233055"/>
            <a:ext cx="10760220" cy="3693319"/>
          </a:xfrm>
          <a:prstGeom prst="rect">
            <a:avLst/>
          </a:prstGeom>
          <a:noFill/>
        </p:spPr>
        <p:txBody>
          <a:bodyPr wrap="square" rtlCol="0">
            <a:spAutoFit/>
          </a:bodyPr>
          <a:lstStyle/>
          <a:p>
            <a:pPr marL="285750" indent="-285750" algn="just">
              <a:buFont typeface="Arial" panose="020B0604020202020204" pitchFamily="34" charset="0"/>
              <a:buChar char="•"/>
            </a:pPr>
            <a:r>
              <a:rPr lang="en-US" dirty="0"/>
              <a:t>Boosting is </a:t>
            </a:r>
            <a:r>
              <a:rPr lang="en-US" dirty="0" smtClean="0"/>
              <a:t>one of the important technique in ML </a:t>
            </a:r>
            <a:r>
              <a:rPr lang="en-US" dirty="0"/>
              <a:t>which helps to improve the prediction of a model. </a:t>
            </a:r>
            <a:endParaRPr lang="en-US" dirty="0" smtClean="0"/>
          </a:p>
          <a:p>
            <a:pPr marL="285750" indent="-285750" algn="just">
              <a:buFont typeface="Arial" panose="020B0604020202020204" pitchFamily="34" charset="0"/>
              <a:buChar char="•"/>
            </a:pPr>
            <a:r>
              <a:rPr lang="en-US" dirty="0" smtClean="0"/>
              <a:t>It </a:t>
            </a:r>
            <a:r>
              <a:rPr lang="en-US" dirty="0"/>
              <a:t>can be applied both on classification as well as on regression problems.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a:t>
            </a:r>
            <a:r>
              <a:rPr lang="en-US" b="1" dirty="0"/>
              <a:t>fundamental principle </a:t>
            </a:r>
            <a:r>
              <a:rPr lang="en-US" dirty="0"/>
              <a:t>behind all boosting algorithm is that they improve model accuracy by </a:t>
            </a:r>
            <a:r>
              <a:rPr lang="en-US" i="1" u="sng" dirty="0"/>
              <a:t>boosting weak learners to become strong learners</a:t>
            </a:r>
            <a:r>
              <a:rPr lang="en-US" dirty="0"/>
              <a:t>. The way they convert a weak learner into a strong learner has given rise to different </a:t>
            </a:r>
            <a:r>
              <a:rPr lang="en-US" dirty="0" smtClean="0"/>
              <a:t>algorithms like –</a:t>
            </a:r>
          </a:p>
          <a:p>
            <a:pPr marL="800100" lvl="1" indent="-342900">
              <a:buFont typeface="+mj-lt"/>
              <a:buAutoNum type="arabicPeriod"/>
            </a:pPr>
            <a:r>
              <a:rPr lang="en-US" dirty="0"/>
              <a:t>Adaptive Boosting</a:t>
            </a:r>
          </a:p>
          <a:p>
            <a:pPr marL="800100" lvl="1" indent="-342900">
              <a:buFont typeface="+mj-lt"/>
              <a:buAutoNum type="arabicPeriod"/>
            </a:pPr>
            <a:r>
              <a:rPr lang="en-US" dirty="0"/>
              <a:t>Gradient Boosting</a:t>
            </a:r>
          </a:p>
          <a:p>
            <a:pPr marL="800100" lvl="1" indent="-342900">
              <a:buFont typeface="+mj-lt"/>
              <a:buAutoNum type="arabicPeriod"/>
            </a:pPr>
            <a:r>
              <a:rPr lang="en-US" dirty="0"/>
              <a:t>Extra Gradient Boosting</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Here, we will discuss the first and easiest among above three namely, </a:t>
            </a:r>
            <a:r>
              <a:rPr lang="en-US" u="sng" dirty="0" smtClean="0"/>
              <a:t>adaptive boosting</a:t>
            </a:r>
            <a:r>
              <a:rPr lang="en-US" dirty="0" smtClean="0"/>
              <a:t>.</a:t>
            </a:r>
            <a:endParaRPr lang="en-US" dirty="0"/>
          </a:p>
          <a:p>
            <a:pPr algn="just"/>
            <a:endParaRPr lang="en-US" dirty="0" smtClean="0"/>
          </a:p>
          <a:p>
            <a:pPr algn="just"/>
            <a:endParaRPr lang="en-US" dirty="0"/>
          </a:p>
        </p:txBody>
      </p:sp>
    </p:spTree>
    <p:extLst>
      <p:ext uri="{BB962C8B-B14F-4D97-AF65-F5344CB8AC3E}">
        <p14:creationId xmlns:p14="http://schemas.microsoft.com/office/powerpoint/2010/main" val="33325605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198866"/>
            <a:ext cx="10515600" cy="77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smtClean="0">
                <a:solidFill>
                  <a:schemeClr val="tx2"/>
                </a:solidFill>
              </a:rPr>
              <a:t>Adaptive Boosting – Algorithm</a:t>
            </a:r>
          </a:p>
        </p:txBody>
      </p:sp>
      <p:sp>
        <p:nvSpPr>
          <p:cNvPr id="6" name="Rectangle 5"/>
          <p:cNvSpPr/>
          <p:nvPr/>
        </p:nvSpPr>
        <p:spPr>
          <a:xfrm>
            <a:off x="838200" y="1039083"/>
            <a:ext cx="10515600" cy="1070871"/>
          </a:xfrm>
          <a:prstGeom prst="rect">
            <a:avLst/>
          </a:prstGeom>
        </p:spPr>
        <p:txBody>
          <a:bodyPr wrap="square">
            <a:spAutoFit/>
          </a:bodyPr>
          <a:lstStyle/>
          <a:p>
            <a:pPr algn="just">
              <a:lnSpc>
                <a:spcPct val="107000"/>
              </a:lnSpc>
              <a:spcAft>
                <a:spcPts val="800"/>
              </a:spcAft>
            </a:pPr>
            <a:r>
              <a:rPr lang="en-US" dirty="0" smtClean="0">
                <a:latin typeface="+mj-lt"/>
                <a:ea typeface="Calibri" panose="020F0502020204030204" pitchFamily="34" charset="0"/>
                <a:cs typeface="Times New Roman" panose="02020603050405020304" pitchFamily="18" charset="0"/>
              </a:rPr>
              <a:t>Adaptive Boosting is adaptive in the sense that it keeps on updating its weight corresponding to each data points assigning higher weights to weak learners and lower weights to strong learners. </a:t>
            </a:r>
          </a:p>
          <a:p>
            <a:pPr algn="just">
              <a:lnSpc>
                <a:spcPct val="107000"/>
              </a:lnSpc>
              <a:spcAft>
                <a:spcPts val="800"/>
              </a:spcAft>
            </a:pPr>
            <a:r>
              <a:rPr lang="en-US" dirty="0" smtClean="0">
                <a:latin typeface="+mj-lt"/>
                <a:ea typeface="Calibri" panose="020F0502020204030204" pitchFamily="34" charset="0"/>
                <a:cs typeface="Times New Roman" panose="02020603050405020304" pitchFamily="18" charset="0"/>
              </a:rPr>
              <a:t>The algorithm for </a:t>
            </a:r>
            <a:r>
              <a:rPr lang="en-US" dirty="0" err="1" smtClean="0">
                <a:latin typeface="+mj-lt"/>
                <a:ea typeface="Calibri" panose="020F0502020204030204" pitchFamily="34" charset="0"/>
                <a:cs typeface="Times New Roman" panose="02020603050405020304" pitchFamily="18" charset="0"/>
              </a:rPr>
              <a:t>AdaBoost</a:t>
            </a:r>
            <a:r>
              <a:rPr lang="en-US" dirty="0" smtClean="0">
                <a:latin typeface="+mj-lt"/>
                <a:ea typeface="Calibri" panose="020F0502020204030204" pitchFamily="34" charset="0"/>
                <a:cs typeface="Times New Roman" panose="02020603050405020304" pitchFamily="18" charset="0"/>
              </a:rPr>
              <a:t> is given below –</a:t>
            </a:r>
            <a:endParaRPr lang="en-US" sz="2800" dirty="0">
              <a:effectLst/>
              <a:latin typeface="+mj-l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838200" y="2204738"/>
                <a:ext cx="10515600" cy="4356898"/>
              </a:xfrm>
              <a:prstGeom prst="rect">
                <a:avLst/>
              </a:prstGeom>
            </p:spPr>
            <p:txBody>
              <a:bodyPr wrap="square">
                <a:spAutoFit/>
              </a:bodyPr>
              <a:lstStyle/>
              <a:p>
                <a:pPr marL="342900" marR="0" lvl="0" indent="-342900">
                  <a:lnSpc>
                    <a:spcPct val="107000"/>
                  </a:lnSpc>
                  <a:spcBef>
                    <a:spcPts val="0"/>
                  </a:spcBef>
                  <a:spcAft>
                    <a:spcPts val="0"/>
                  </a:spcAft>
                  <a:buFont typeface="+mj-lt"/>
                  <a:buAutoNum type="arabicPeriod"/>
                </a:pPr>
                <a:r>
                  <a:rPr lang="en-US" dirty="0">
                    <a:latin typeface="+mj-lt"/>
                    <a:ea typeface="Calibri" panose="020F0502020204030204" pitchFamily="34" charset="0"/>
                    <a:cs typeface="Times New Roman" panose="02020603050405020304" pitchFamily="18" charset="0"/>
                  </a:rPr>
                  <a:t>Initialize equal weights to all training points </a:t>
                </a:r>
                <a:endParaRPr lang="en-US" sz="2800" dirty="0">
                  <a:effectLst/>
                  <a:latin typeface="+mj-lt"/>
                  <a:ea typeface="Calibri" panose="020F0502020204030204" pitchFamily="34" charset="0"/>
                  <a:cs typeface="Times New Roman" panose="02020603050405020304" pitchFamily="18" charset="0"/>
                </a:endParaRPr>
              </a:p>
              <a:p>
                <a:pPr marL="914400" marR="0" indent="457200" algn="ctr">
                  <a:lnSpc>
                    <a:spcPct val="107000"/>
                  </a:lnSpc>
                  <a:spcBef>
                    <a:spcPts val="0"/>
                  </a:spcBef>
                  <a:spcAft>
                    <a:spcPts val="0"/>
                  </a:spcAft>
                </a:pPr>
                <a:r>
                  <a:rPr lang="en-US" dirty="0">
                    <a:latin typeface="+mj-lt"/>
                    <a:ea typeface="Calibri" panose="020F0502020204030204" pitchFamily="34" charset="0"/>
                    <a:cs typeface="Times New Roman" panose="02020603050405020304" pitchFamily="18" charset="0"/>
                  </a:rPr>
                  <a:t>W = </a:t>
                </a:r>
                <a14:m>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1</m:t>
                        </m:r>
                      </m:num>
                      <m:den>
                        <m:r>
                          <a:rPr lang="en-US" i="1">
                            <a:latin typeface="Cambria Math" panose="02040503050406030204" pitchFamily="18" charset="0"/>
                            <a:ea typeface="Calibri" panose="020F0502020204030204" pitchFamily="34" charset="0"/>
                            <a:cs typeface="Times New Roman" panose="02020603050405020304" pitchFamily="18" charset="0"/>
                          </a:rPr>
                          <m:t>𝑁</m:t>
                        </m:r>
                      </m:den>
                    </m:f>
                  </m:oMath>
                </a14:m>
                <a:endParaRPr lang="en-US" sz="2800" dirty="0">
                  <a:effectLst/>
                  <a:latin typeface="+mj-lt"/>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dirty="0" smtClean="0">
                    <a:latin typeface="+mj-lt"/>
                    <a:ea typeface="Calibri" panose="020F0502020204030204" pitchFamily="34" charset="0"/>
                    <a:cs typeface="Times New Roman" panose="02020603050405020304" pitchFamily="18" charset="0"/>
                  </a:rPr>
                  <a:t>2. Calculate </a:t>
                </a:r>
                <a:r>
                  <a:rPr lang="en-US" dirty="0">
                    <a:latin typeface="+mj-lt"/>
                    <a:ea typeface="Calibri" panose="020F0502020204030204" pitchFamily="34" charset="0"/>
                    <a:cs typeface="Times New Roman" panose="02020603050405020304" pitchFamily="18" charset="0"/>
                  </a:rPr>
                  <a:t>error rate for each classifier</a:t>
                </a:r>
                <a:endParaRPr lang="en-US" sz="2800" dirty="0">
                  <a:effectLst/>
                  <a:latin typeface="+mj-lt"/>
                  <a:ea typeface="Calibri" panose="020F0502020204030204" pitchFamily="34" charset="0"/>
                  <a:cs typeface="Times New Roman" panose="02020603050405020304" pitchFamily="18" charset="0"/>
                </a:endParaRPr>
              </a:p>
              <a:p>
                <a:pPr marL="457200" marR="0" algn="ctr">
                  <a:lnSpc>
                    <a:spcPct val="107000"/>
                  </a:lnSpc>
                  <a:spcBef>
                    <a:spcPts val="0"/>
                  </a:spcBef>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𝜀</m:t>
                    </m:r>
                  </m:oMath>
                </a14:m>
                <a:r>
                  <a:rPr lang="en-US" dirty="0">
                    <a:latin typeface="+mj-lt"/>
                    <a:ea typeface="Calibri" panose="020F0502020204030204" pitchFamily="34" charset="0"/>
                    <a:cs typeface="Times New Roman" panose="02020603050405020304" pitchFamily="18" charset="0"/>
                  </a:rPr>
                  <a:t> = </a:t>
                </a:r>
                <a14:m>
                  <m:oMath xmlns:m="http://schemas.openxmlformats.org/officeDocument/2006/math">
                    <m:nary>
                      <m:naryPr>
                        <m:chr m:val="∑"/>
                        <m:limLoc m:val="undOvr"/>
                        <m:subHide m:val="on"/>
                        <m:supHide m:val="on"/>
                        <m:ctrlPr>
                          <a:rPr lang="en-US" i="1">
                            <a:latin typeface="Cambria Math" panose="02040503050406030204" pitchFamily="18" charset="0"/>
                            <a:ea typeface="Calibri" panose="020F0502020204030204" pitchFamily="34" charset="0"/>
                            <a:cs typeface="Times New Roman" panose="02020603050405020304" pitchFamily="18" charset="0"/>
                          </a:rPr>
                        </m:ctrlPr>
                      </m:naryPr>
                      <m:sub/>
                      <m:sup/>
                      <m:e>
                        <m:r>
                          <a:rPr lang="en-US" i="1">
                            <a:latin typeface="Cambria Math" panose="02040503050406030204" pitchFamily="18" charset="0"/>
                            <a:ea typeface="Calibri" panose="020F0502020204030204" pitchFamily="34" charset="0"/>
                            <a:cs typeface="Times New Roman" panose="02020603050405020304" pitchFamily="18" charset="0"/>
                          </a:rPr>
                          <m:t>𝑊</m:t>
                        </m:r>
                      </m:e>
                    </m:nary>
                  </m:oMath>
                </a14:m>
                <a:r>
                  <a:rPr lang="en-US" baseline="-25000" dirty="0" smtClean="0">
                    <a:latin typeface="+mj-lt"/>
                    <a:ea typeface="Times New Roman" panose="02020603050405020304" pitchFamily="18" charset="0"/>
                    <a:cs typeface="Times New Roman" panose="02020603050405020304" pitchFamily="18" charset="0"/>
                  </a:rPr>
                  <a:t>i</a:t>
                </a:r>
                <a:endParaRPr lang="en-US" sz="2800" dirty="0" smtClean="0">
                  <a:effectLst/>
                  <a:latin typeface="+mj-lt"/>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dirty="0" smtClean="0">
                    <a:latin typeface="+mj-lt"/>
                    <a:ea typeface="Calibri" panose="020F0502020204030204" pitchFamily="34" charset="0"/>
                    <a:cs typeface="Times New Roman" panose="02020603050405020304" pitchFamily="18" charset="0"/>
                  </a:rPr>
                  <a:t>3. Pick best classifier with smallest error rate</a:t>
                </a:r>
                <a:endParaRPr lang="en-US" sz="2800" dirty="0" smtClean="0">
                  <a:effectLst/>
                  <a:latin typeface="+mj-lt"/>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dirty="0" smtClean="0">
                    <a:latin typeface="+mj-lt"/>
                    <a:ea typeface="Calibri" panose="020F0502020204030204" pitchFamily="34" charset="0"/>
                    <a:cs typeface="Times New Roman" panose="02020603050405020304" pitchFamily="18" charset="0"/>
                  </a:rPr>
                  <a:t>4. Calculate </a:t>
                </a:r>
                <a:r>
                  <a:rPr lang="en-US" dirty="0">
                    <a:latin typeface="+mj-lt"/>
                    <a:ea typeface="Calibri" panose="020F0502020204030204" pitchFamily="34" charset="0"/>
                    <a:cs typeface="Times New Roman" panose="02020603050405020304" pitchFamily="18" charset="0"/>
                  </a:rPr>
                  <a:t>voting power for classifier</a:t>
                </a:r>
                <a:endParaRPr lang="en-US" sz="2800" dirty="0">
                  <a:effectLst/>
                  <a:latin typeface="+mj-lt"/>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 =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1</m:t>
                          </m:r>
                        </m:num>
                        <m:den>
                          <m:r>
                            <a:rPr lang="en-US" i="1">
                              <a:latin typeface="Cambria Math" panose="02040503050406030204" pitchFamily="18" charset="0"/>
                              <a:ea typeface="Calibri" panose="020F0502020204030204" pitchFamily="34" charset="0"/>
                              <a:cs typeface="Times New Roman" panose="02020603050405020304" pitchFamily="18" charset="0"/>
                            </a:rPr>
                            <m:t>2</m:t>
                          </m:r>
                        </m:den>
                      </m:f>
                      <m:r>
                        <a:rPr lang="en-US" i="1">
                          <a:latin typeface="Cambria Math" panose="02040503050406030204" pitchFamily="18" charset="0"/>
                          <a:ea typeface="Calibri" panose="020F0502020204030204" pitchFamily="34" charset="0"/>
                          <a:cs typeface="Times New Roman" panose="02020603050405020304" pitchFamily="18" charset="0"/>
                        </a:rPr>
                        <m:t>𝑙𝑛</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r>
                                <a:rPr lang="en-US" i="1">
                                  <a:latin typeface="Cambria Math" panose="02040503050406030204" pitchFamily="18" charset="0"/>
                                  <a:ea typeface="Times New Roman" panose="02020603050405020304" pitchFamily="18" charset="0"/>
                                  <a:cs typeface="Times New Roman" panose="02020603050405020304" pitchFamily="18" charset="0"/>
                                </a:rPr>
                                <m:t>𝜀</m:t>
                              </m:r>
                            </m:num>
                            <m:den>
                              <m:r>
                                <a:rPr lang="en-US" i="1">
                                  <a:latin typeface="Cambria Math" panose="02040503050406030204" pitchFamily="18" charset="0"/>
                                  <a:ea typeface="Times New Roman" panose="02020603050405020304" pitchFamily="18" charset="0"/>
                                  <a:cs typeface="Times New Roman" panose="02020603050405020304" pitchFamily="18" charset="0"/>
                                </a:rPr>
                                <m:t>𝜀</m:t>
                              </m:r>
                            </m:den>
                          </m:f>
                        </m:e>
                      </m:d>
                    </m:oMath>
                  </m:oMathPara>
                </a14:m>
                <a:endParaRPr lang="en-US" sz="2800" dirty="0">
                  <a:effectLst/>
                  <a:latin typeface="+mj-lt"/>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dirty="0" smtClean="0">
                    <a:latin typeface="+mj-lt"/>
                    <a:ea typeface="Calibri" panose="020F0502020204030204" pitchFamily="34" charset="0"/>
                    <a:cs typeface="Times New Roman" panose="02020603050405020304" pitchFamily="18" charset="0"/>
                  </a:rPr>
                  <a:t>5. Reached </a:t>
                </a:r>
                <a:r>
                  <a:rPr lang="en-US" dirty="0">
                    <a:latin typeface="+mj-lt"/>
                    <a:ea typeface="Calibri" panose="020F0502020204030204" pitchFamily="34" charset="0"/>
                    <a:cs typeface="Times New Roman" panose="02020603050405020304" pitchFamily="18" charset="0"/>
                  </a:rPr>
                  <a:t>end? If no, update weights to emphasize points that were misclassified as shown below and go back to step 2 for recalculating error rate.</a:t>
                </a:r>
                <a:endParaRPr lang="en-US" sz="2800" dirty="0">
                  <a:effectLst/>
                  <a:latin typeface="+mj-lt"/>
                  <a:ea typeface="Calibri" panose="020F0502020204030204" pitchFamily="34" charset="0"/>
                  <a:cs typeface="Times New Roman" panose="02020603050405020304" pitchFamily="18" charset="0"/>
                </a:endParaRPr>
              </a:p>
              <a:p>
                <a:pPr marL="457200" marR="0" algn="ctr">
                  <a:lnSpc>
                    <a:spcPct val="107000"/>
                  </a:lnSpc>
                  <a:spcBef>
                    <a:spcPts val="0"/>
                  </a:spcBef>
                  <a:spcAft>
                    <a:spcPts val="80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𝑊</m:t>
                        </m:r>
                      </m:e>
                      <m:sub>
                        <m:r>
                          <a:rPr lang="en-US" i="1">
                            <a:latin typeface="Cambria Math" panose="02040503050406030204" pitchFamily="18" charset="0"/>
                            <a:ea typeface="Times New Roman" panose="02020603050405020304" pitchFamily="18" charset="0"/>
                            <a:cs typeface="Times New Roman" panose="02020603050405020304" pitchFamily="18" charset="0"/>
                          </a:rPr>
                          <m:t>𝑛𝑒𝑤</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latin typeface="+mj-lt"/>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i="1">
                                <a:latin typeface="Cambria Math" panose="02040503050406030204" pitchFamily="18" charset="0"/>
                                <a:ea typeface="Times New Roman" panose="02020603050405020304" pitchFamily="18" charset="0"/>
                                <a:cs typeface="Times New Roman" panose="02020603050405020304" pitchFamily="18" charset="0"/>
                              </a:rPr>
                            </m:ctrlPr>
                          </m:eqArrPr>
                          <m:e>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den>
                            </m:f>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1−</m:t>
                                </m:r>
                                <m:r>
                                  <a:rPr lang="en-US" i="1">
                                    <a:latin typeface="Cambria Math" panose="02040503050406030204" pitchFamily="18" charset="0"/>
                                    <a:ea typeface="Times New Roman" panose="02020603050405020304" pitchFamily="18" charset="0"/>
                                    <a:cs typeface="Times New Roman" panose="02020603050405020304" pitchFamily="18" charset="0"/>
                                  </a:rPr>
                                  <m:t>𝜀</m:t>
                                </m:r>
                              </m:den>
                            </m:f>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𝑊</m:t>
                                </m:r>
                              </m:e>
                              <m:sub>
                                <m:r>
                                  <a:rPr lang="en-US" i="1">
                                    <a:latin typeface="Cambria Math" panose="02040503050406030204" pitchFamily="18" charset="0"/>
                                    <a:ea typeface="Times New Roman" panose="02020603050405020304" pitchFamily="18" charset="0"/>
                                    <a:cs typeface="Times New Roman" panose="02020603050405020304" pitchFamily="18" charset="0"/>
                                  </a:rPr>
                                  <m:t>𝑜𝑙𝑑</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𝑖𝑓</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𝑟𝑖𝑔h𝑡</m:t>
                            </m:r>
                          </m:e>
                          <m:e>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den>
                            </m:f>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𝜀</m:t>
                                </m:r>
                              </m:den>
                            </m:f>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𝑊</m:t>
                                </m:r>
                              </m:e>
                              <m:sub>
                                <m:r>
                                  <a:rPr lang="en-US" i="1">
                                    <a:latin typeface="Cambria Math" panose="02040503050406030204" pitchFamily="18" charset="0"/>
                                    <a:ea typeface="Times New Roman" panose="02020603050405020304" pitchFamily="18" charset="0"/>
                                    <a:cs typeface="Times New Roman" panose="02020603050405020304" pitchFamily="18" charset="0"/>
                                  </a:rPr>
                                  <m:t>𝑜𝑙𝑑</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𝑖𝑓</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𝑤𝑟𝑜𝑛𝑔</m:t>
                            </m:r>
                          </m:e>
                        </m:eqArr>
                      </m:e>
                    </m:d>
                  </m:oMath>
                </a14:m>
                <a:endParaRPr lang="en-US" sz="2800" dirty="0">
                  <a:effectLst/>
                  <a:latin typeface="+mj-lt"/>
                  <a:ea typeface="Calibri" panose="020F050202020403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38200" y="2204738"/>
                <a:ext cx="10515600" cy="4356898"/>
              </a:xfrm>
              <a:prstGeom prst="rect">
                <a:avLst/>
              </a:prstGeom>
              <a:blipFill>
                <a:blip r:embed="rId2"/>
                <a:stretch>
                  <a:fillRect l="-522" t="-700"/>
                </a:stretch>
              </a:blipFill>
            </p:spPr>
            <p:txBody>
              <a:bodyPr/>
              <a:lstStyle/>
              <a:p>
                <a:r>
                  <a:rPr lang="en-US">
                    <a:noFill/>
                  </a:rPr>
                  <a:t> </a:t>
                </a:r>
              </a:p>
            </p:txBody>
          </p:sp>
        </mc:Fallback>
      </mc:AlternateContent>
    </p:spTree>
    <p:extLst>
      <p:ext uri="{BB962C8B-B14F-4D97-AF65-F5344CB8AC3E}">
        <p14:creationId xmlns:p14="http://schemas.microsoft.com/office/powerpoint/2010/main" val="4127674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6790</Words>
  <Application>Microsoft Office PowerPoint</Application>
  <PresentationFormat>Widescreen</PresentationFormat>
  <Paragraphs>1516</Paragraphs>
  <Slides>106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Arial</vt:lpstr>
      <vt:lpstr>Calibri</vt:lpstr>
      <vt:lpstr>Calibri Light</vt:lpstr>
      <vt:lpstr>Cambria Math</vt:lpstr>
      <vt:lpstr>Lucida Console</vt:lpstr>
      <vt:lpstr>Times New Roman</vt:lpstr>
      <vt:lpstr>Verdana</vt:lpstr>
      <vt:lpstr>Wingdings</vt:lpstr>
      <vt:lpstr>Office Theme</vt:lpstr>
      <vt:lpstr>PowerPoint Presentation</vt:lpstr>
      <vt:lpstr>Content</vt:lpstr>
      <vt:lpstr>Types of data</vt:lpstr>
      <vt:lpstr>Terminologies</vt:lpstr>
      <vt:lpstr>Terminologies (Contd.)</vt:lpstr>
      <vt:lpstr>Supervised Machine learning Types</vt:lpstr>
      <vt:lpstr>Regression</vt:lpstr>
      <vt:lpstr>Simple Linear Regression</vt:lpstr>
      <vt:lpstr>Simple Linear Regression – Illustration </vt:lpstr>
      <vt:lpstr>Visualizing the data</vt:lpstr>
      <vt:lpstr>Visualizing the data – after normalization</vt:lpstr>
      <vt:lpstr>Verifying relationship using correlation matrix</vt:lpstr>
      <vt:lpstr>Fitting a linear regression model </vt:lpstr>
      <vt:lpstr>Handling outlier</vt:lpstr>
      <vt:lpstr>Fitting a linear regression model (no outliers present)</vt:lpstr>
      <vt:lpstr>Residual plot</vt:lpstr>
      <vt:lpstr>Multiple Linear Regression</vt:lpstr>
      <vt:lpstr>Multiple Linear Regression – Illustration </vt:lpstr>
      <vt:lpstr>Visualizing the data</vt:lpstr>
      <vt:lpstr>Verifying relationship using covariance matrix</vt:lpstr>
      <vt:lpstr>Fitting a multiple regression model </vt:lpstr>
      <vt:lpstr>Residual plot</vt:lpstr>
      <vt:lpstr>Variable Selection</vt:lpstr>
      <vt:lpstr>Variable Selection – in practice</vt:lpstr>
      <vt:lpstr>Polynomial Regression</vt:lpstr>
      <vt:lpstr>Polynomial Regression – Illustration </vt:lpstr>
      <vt:lpstr>Training and Test Data</vt:lpstr>
      <vt:lpstr>Fitting polynomial regression model and visualizing the fitted model</vt:lpstr>
      <vt:lpstr>Comparing Train and Test RSS</vt:lpstr>
      <vt:lpstr>Choosing best value for degree of polynomial</vt:lpstr>
      <vt:lpstr>PowerPoint Presentation</vt:lpstr>
      <vt:lpstr>Terminologies</vt:lpstr>
      <vt:lpstr>Binary Logistic Regression – Illustration </vt:lpstr>
      <vt:lpstr>Fitting binary logistic regression model</vt:lpstr>
      <vt:lpstr>Visualizing the fitted model </vt:lpstr>
      <vt:lpstr>Threshold probability &amp; Accuracy of the model</vt:lpstr>
      <vt:lpstr>Multinomial Logistic Regression</vt:lpstr>
      <vt:lpstr>Multinomial Logistic Regression (Contd.)</vt:lpstr>
      <vt:lpstr>Multinomial Logistic Regression – Illustration </vt:lpstr>
      <vt:lpstr>Predicting and finding accuracy of the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Fitting kNN model and finding accuracy</vt:lpstr>
      <vt:lpstr>Finding best value of k</vt:lpstr>
      <vt:lpstr>k fold CV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SVM models on different C</vt:lpstr>
      <vt:lpstr>Hyper parameter gamma</vt:lpstr>
      <vt:lpstr>SVM for non-linear kernel</vt:lpstr>
      <vt:lpstr>Visualizing the data</vt:lpstr>
      <vt:lpstr>Kernel Trick </vt:lpstr>
      <vt:lpstr>Fitting polynomial kernel</vt:lpstr>
      <vt:lpstr>Multi class SVM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Infosys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Kumar</dc:creator>
  <cp:lastModifiedBy>Vivek Kumar</cp:lastModifiedBy>
  <cp:revision>12</cp:revision>
  <dcterms:created xsi:type="dcterms:W3CDTF">2018-01-22T03:33:25Z</dcterms:created>
  <dcterms:modified xsi:type="dcterms:W3CDTF">2018-05-29T08:15:14Z</dcterms:modified>
</cp:coreProperties>
</file>